
<file path=[Content_Types].xml><?xml version="1.0" encoding="utf-8"?>
<Types xmlns="http://schemas.openxmlformats.org/package/2006/content-types">
  <Default Extension="docx" ContentType="application/vnd.openxmlformats-officedocument.wordprocessingml.document"/>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478" r:id="rId2"/>
    <p:sldId id="486" r:id="rId3"/>
    <p:sldId id="480" r:id="rId4"/>
    <p:sldId id="485" r:id="rId5"/>
    <p:sldId id="544" r:id="rId6"/>
    <p:sldId id="481" r:id="rId7"/>
    <p:sldId id="518" r:id="rId8"/>
    <p:sldId id="482" r:id="rId9"/>
    <p:sldId id="545" r:id="rId10"/>
    <p:sldId id="550" r:id="rId11"/>
    <p:sldId id="546" r:id="rId12"/>
    <p:sldId id="551" r:id="rId13"/>
    <p:sldId id="547" r:id="rId14"/>
    <p:sldId id="552" r:id="rId15"/>
    <p:sldId id="548" r:id="rId16"/>
    <p:sldId id="553" r:id="rId17"/>
    <p:sldId id="554" r:id="rId18"/>
    <p:sldId id="484" r:id="rId19"/>
    <p:sldId id="515" r:id="rId20"/>
    <p:sldId id="497" r:id="rId21"/>
    <p:sldId id="543" r:id="rId22"/>
    <p:sldId id="521" r:id="rId23"/>
    <p:sldId id="522" r:id="rId24"/>
    <p:sldId id="523" r:id="rId25"/>
    <p:sldId id="549" r:id="rId26"/>
    <p:sldId id="505" r:id="rId27"/>
  </p:sldIdLst>
  <p:sldSz cx="12192000" cy="6858000"/>
  <p:notesSz cx="6858000" cy="9144000"/>
  <p:embeddedFontLst>
    <p:embeddedFont>
      <p:font typeface="思源黑体 CN Bold" panose="02010600030101010101" charset="-122"/>
      <p:bold r:id="rId28"/>
    </p:embeddedFont>
    <p:embeddedFont>
      <p:font typeface="Microsoft YaHei UI" panose="020B0503020204020204" pitchFamily="34" charset="-122"/>
      <p:regular r:id="rId29"/>
      <p:bold r:id="rId30"/>
    </p:embeddedFont>
    <p:embeddedFont>
      <p:font typeface="Segoe UI Symbol" panose="020B0502040204020203" pitchFamily="34" charset="0"/>
      <p:regular r:id="rId31"/>
    </p:embeddedFont>
    <p:embeddedFont>
      <p:font typeface="微软雅黑" panose="020B0503020204020204" pitchFamily="34" charset="-122"/>
      <p:regular r:id="rId32"/>
      <p:bold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9" userDrawn="1">
          <p15:clr>
            <a:srgbClr val="A4A3A4"/>
          </p15:clr>
        </p15:guide>
        <p15:guide id="2" pos="104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E3F3"/>
    <a:srgbClr val="00355C"/>
    <a:srgbClr val="3187C6"/>
    <a:srgbClr val="F7C15D"/>
    <a:srgbClr val="DDECF7"/>
    <a:srgbClr val="F2F2F2"/>
    <a:srgbClr val="004A82"/>
    <a:srgbClr val="FFFFFF"/>
    <a:srgbClr val="65A7D9"/>
    <a:srgbClr val="1D4D7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462" autoAdjust="0"/>
    <p:restoredTop sz="94660"/>
  </p:normalViewPr>
  <p:slideViewPr>
    <p:cSldViewPr snapToGrid="0" showGuides="1">
      <p:cViewPr varScale="1">
        <p:scale>
          <a:sx n="100" d="100"/>
          <a:sy n="100" d="100"/>
        </p:scale>
        <p:origin x="376" y="52"/>
      </p:cViewPr>
      <p:guideLst>
        <p:guide orient="horz" pos="2209"/>
        <p:guide pos="1046"/>
      </p:guideLst>
    </p:cSldViewPr>
  </p:slideViewPr>
  <p:notesTextViewPr>
    <p:cViewPr>
      <p:scale>
        <a:sx n="1" d="1"/>
        <a:sy n="1" d="1"/>
      </p:scale>
      <p:origin x="0" y="0"/>
    </p:cViewPr>
  </p:notesTextViewPr>
  <p:sorterViewPr>
    <p:cViewPr>
      <p:scale>
        <a:sx n="128" d="100"/>
        <a:sy n="128" d="100"/>
      </p:scale>
      <p:origin x="0" y="-1574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19" name="图文框 18"/>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1" name="矩形 20"/>
          <p:cNvSpPr/>
          <p:nvPr userDrawn="1"/>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矩形 21"/>
          <p:cNvSpPr/>
          <p:nvPr userDrawn="1"/>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4" name="组合 23"/>
          <p:cNvGrpSpPr/>
          <p:nvPr userDrawn="1"/>
        </p:nvGrpSpPr>
        <p:grpSpPr>
          <a:xfrm>
            <a:off x="-913511" y="-1730840"/>
            <a:ext cx="13957141" cy="10476193"/>
            <a:chOff x="-913511" y="-1730840"/>
            <a:chExt cx="13957141" cy="10476193"/>
          </a:xfrm>
        </p:grpSpPr>
        <p:sp>
          <p:nvSpPr>
            <p:cNvPr id="25" name="斜纹 2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斜纹 26"/>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斜纹 27"/>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图文框 5"/>
          <p:cNvSpPr/>
          <p:nvPr userDrawn="1"/>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 name="图文框 6"/>
          <p:cNvSpPr/>
          <p:nvPr userDrawn="1"/>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8" name="矩形 7"/>
          <p:cNvSpPr/>
          <p:nvPr userDrawn="1"/>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9" name="矩形 8"/>
          <p:cNvSpPr/>
          <p:nvPr userDrawn="1"/>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0" name="矩形 9"/>
          <p:cNvSpPr/>
          <p:nvPr userDrawn="1"/>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1" name="矩形 10"/>
          <p:cNvSpPr/>
          <p:nvPr userDrawn="1"/>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2" name="矩形 11"/>
          <p:cNvSpPr/>
          <p:nvPr userDrawn="1"/>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3" name="矩形 12"/>
          <p:cNvSpPr/>
          <p:nvPr userDrawn="1"/>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4" name="矩形 13"/>
          <p:cNvSpPr/>
          <p:nvPr userDrawn="1"/>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矩形 14"/>
          <p:cNvSpPr/>
          <p:nvPr userDrawn="1"/>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userDrawn="1"/>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7" name="斜纹 16"/>
          <p:cNvSpPr/>
          <p:nvPr userDrawn="1"/>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8" name="斜纹 17"/>
          <p:cNvSpPr/>
          <p:nvPr userDrawn="1"/>
        </p:nvSpPr>
        <p:spPr>
          <a:xfrm rot="7976160" flipH="1">
            <a:off x="9786700" y="68799"/>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9" name="斜纹 18"/>
          <p:cNvSpPr/>
          <p:nvPr userDrawn="1"/>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矩形 23"/>
          <p:cNvSpPr/>
          <p:nvPr userDrawn="1"/>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F1720F0-B823-4B60-8E45-2EA48F4D966C}" type="datetimeFigureOut">
              <a:rPr lang="zh-CN" altLang="en-US" smtClean="0"/>
              <a:t>2026/1/15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C42DCE8-BB96-407C-A723-39F591FD62DF}"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720F0-B823-4B60-8E45-2EA48F4D966C}" type="datetimeFigureOut">
              <a:rPr lang="zh-CN" altLang="en-US" smtClean="0"/>
              <a:t>2026/1/15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42DCE8-BB96-407C-A723-39F591FD62DF}"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package" Target="../embeddings/Microsoft_Word_Document.docx"/><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package" Target="../embeddings/Microsoft_Word_Document1.docx"/><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3" Type="http://schemas.openxmlformats.org/officeDocument/2006/relationships/tags" Target="../tags/tag29.xml"/><Relationship Id="rId18" Type="http://schemas.openxmlformats.org/officeDocument/2006/relationships/tags" Target="../tags/tag34.xml"/><Relationship Id="rId26" Type="http://schemas.openxmlformats.org/officeDocument/2006/relationships/image" Target="../media/image6.png"/><Relationship Id="rId39" Type="http://schemas.openxmlformats.org/officeDocument/2006/relationships/image" Target="../media/image19.svg"/><Relationship Id="rId21" Type="http://schemas.openxmlformats.org/officeDocument/2006/relationships/tags" Target="../tags/tag37.xml"/><Relationship Id="rId34" Type="http://schemas.openxmlformats.org/officeDocument/2006/relationships/image" Target="../media/image14.png"/><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image" Target="../media/image5.svg"/><Relationship Id="rId33" Type="http://schemas.openxmlformats.org/officeDocument/2006/relationships/image" Target="../media/image13.svg"/><Relationship Id="rId38" Type="http://schemas.openxmlformats.org/officeDocument/2006/relationships/image" Target="../media/image18.png"/><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29" Type="http://schemas.openxmlformats.org/officeDocument/2006/relationships/image" Target="../media/image9.svg"/><Relationship Id="rId1" Type="http://schemas.openxmlformats.org/officeDocument/2006/relationships/tags" Target="../tags/tag17.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image" Target="../media/image4.png"/><Relationship Id="rId32" Type="http://schemas.openxmlformats.org/officeDocument/2006/relationships/image" Target="../media/image12.png"/><Relationship Id="rId37" Type="http://schemas.openxmlformats.org/officeDocument/2006/relationships/image" Target="../media/image17.sv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slideLayout" Target="../slideLayouts/slideLayout9.xml"/><Relationship Id="rId28" Type="http://schemas.openxmlformats.org/officeDocument/2006/relationships/image" Target="../media/image8.png"/><Relationship Id="rId36" Type="http://schemas.openxmlformats.org/officeDocument/2006/relationships/image" Target="../media/image16.png"/><Relationship Id="rId10" Type="http://schemas.openxmlformats.org/officeDocument/2006/relationships/tags" Target="../tags/tag26.xml"/><Relationship Id="rId19" Type="http://schemas.openxmlformats.org/officeDocument/2006/relationships/tags" Target="../tags/tag35.xml"/><Relationship Id="rId31" Type="http://schemas.openxmlformats.org/officeDocument/2006/relationships/image" Target="../media/image11.svg"/><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tags" Target="../tags/tag38.xml"/><Relationship Id="rId27" Type="http://schemas.openxmlformats.org/officeDocument/2006/relationships/image" Target="../media/image7.svg"/><Relationship Id="rId30" Type="http://schemas.openxmlformats.org/officeDocument/2006/relationships/image" Target="../media/image10.png"/><Relationship Id="rId35" Type="http://schemas.openxmlformats.org/officeDocument/2006/relationships/image" Target="../media/image15.svg"/><Relationship Id="rId8" Type="http://schemas.openxmlformats.org/officeDocument/2006/relationships/tags" Target="../tags/tag24.xml"/><Relationship Id="rId3" Type="http://schemas.openxmlformats.org/officeDocument/2006/relationships/tags" Target="../tags/tag19.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9.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6" name="文本框 45"/>
          <p:cNvSpPr txBox="1"/>
          <p:nvPr/>
        </p:nvSpPr>
        <p:spPr>
          <a:xfrm>
            <a:off x="1509887" y="1862773"/>
            <a:ext cx="9172226" cy="1544955"/>
          </a:xfrm>
          <a:prstGeom prst="rect">
            <a:avLst/>
          </a:prstGeom>
          <a:solidFill>
            <a:schemeClr val="bg1"/>
          </a:solidFill>
        </p:spPr>
        <p:txBody>
          <a:bodyPr wrap="square" rtlCol="0">
            <a:noAutofit/>
          </a:bodyPr>
          <a:lstStyle/>
          <a:p>
            <a:pPr algn="ctr"/>
            <a:r>
              <a:rPr lang="zh-CN" altLang="en-US" sz="8800" dirty="0">
                <a:solidFill>
                  <a:srgbClr val="F7C15D"/>
                </a:solidFill>
                <a:latin typeface="思源黑体 CN Bold" panose="020B0800000000000000" pitchFamily="34" charset="-122"/>
                <a:ea typeface="思源黑体 CN Bold" panose="020B0800000000000000" pitchFamily="34" charset="-122"/>
              </a:rPr>
              <a:t>图文翻译平台</a:t>
            </a:r>
          </a:p>
        </p:txBody>
      </p:sp>
      <p:sp>
        <p:nvSpPr>
          <p:cNvPr id="8" name="文本框 7"/>
          <p:cNvSpPr txBox="1"/>
          <p:nvPr/>
        </p:nvSpPr>
        <p:spPr>
          <a:xfrm>
            <a:off x="8071650" y="4995227"/>
            <a:ext cx="2997201" cy="923330"/>
          </a:xfrm>
          <a:prstGeom prst="rect">
            <a:avLst/>
          </a:prstGeom>
          <a:noFill/>
        </p:spPr>
        <p:txBody>
          <a:bodyPr wrap="square" rtlCol="0">
            <a:spAutoFit/>
          </a:bodyPr>
          <a:lstStyle/>
          <a:p>
            <a:r>
              <a:rPr lang="zh-CN" altLang="en-US" sz="1800" dirty="0">
                <a:solidFill>
                  <a:srgbClr val="0B1D2B"/>
                </a:solidFill>
                <a:latin typeface="思源黑体 CN Bold" panose="020B0800000000000000" pitchFamily="34" charset="-122"/>
                <a:ea typeface="思源黑体 CN Bold" panose="020B0800000000000000" pitchFamily="34" charset="-122"/>
              </a:rPr>
              <a:t>汇报人：谢江峰           </a:t>
            </a:r>
            <a:endParaRPr lang="en-US" altLang="zh-CN" sz="1800" dirty="0">
              <a:solidFill>
                <a:srgbClr val="0B1D2B"/>
              </a:solidFill>
              <a:latin typeface="思源黑体 CN Bold" panose="020B0800000000000000" pitchFamily="34" charset="-122"/>
              <a:ea typeface="思源黑体 CN Bold" panose="020B0800000000000000" pitchFamily="34" charset="-122"/>
            </a:endParaRPr>
          </a:p>
          <a:p>
            <a:endParaRPr lang="en-US" altLang="zh-CN" dirty="0">
              <a:solidFill>
                <a:srgbClr val="0B1D2B"/>
              </a:solidFill>
              <a:latin typeface="思源黑体 CN Bold" panose="020B0800000000000000" pitchFamily="34" charset="-122"/>
              <a:ea typeface="思源黑体 CN Bold" panose="020B0800000000000000" pitchFamily="34" charset="-122"/>
            </a:endParaRPr>
          </a:p>
          <a:p>
            <a:r>
              <a:rPr lang="zh-CN" altLang="en-US" sz="1800" dirty="0">
                <a:solidFill>
                  <a:srgbClr val="0B1D2B"/>
                </a:solidFill>
                <a:latin typeface="思源黑体 CN Bold" panose="020B0800000000000000" pitchFamily="34" charset="-122"/>
                <a:ea typeface="思源黑体 CN Bold" panose="020B0800000000000000" pitchFamily="34" charset="-122"/>
              </a:rPr>
              <a:t>汇报日期</a:t>
            </a:r>
            <a:r>
              <a:rPr lang="en-US" altLang="zh-CN" sz="1800" dirty="0">
                <a:solidFill>
                  <a:srgbClr val="0B1D2B"/>
                </a:solidFill>
                <a:latin typeface="思源黑体 CN Bold" panose="020B0800000000000000" pitchFamily="34" charset="-122"/>
                <a:ea typeface="思源黑体 CN Bold" panose="020B0800000000000000" pitchFamily="34" charset="-122"/>
              </a:rPr>
              <a:t>: 2025</a:t>
            </a:r>
            <a:r>
              <a:rPr lang="zh-CN" altLang="en-US" sz="1800" dirty="0">
                <a:solidFill>
                  <a:srgbClr val="0B1D2B"/>
                </a:solidFill>
                <a:latin typeface="思源黑体 CN Bold" panose="020B0800000000000000" pitchFamily="34" charset="-122"/>
                <a:ea typeface="思源黑体 CN Bold" panose="020B0800000000000000" pitchFamily="34" charset="-122"/>
              </a:rPr>
              <a:t>年</a:t>
            </a:r>
            <a:r>
              <a:rPr lang="en-US" altLang="zh-CN" sz="1800" dirty="0">
                <a:solidFill>
                  <a:srgbClr val="0B1D2B"/>
                </a:solidFill>
                <a:latin typeface="思源黑体 CN Bold" panose="020B0800000000000000" pitchFamily="34" charset="-122"/>
                <a:ea typeface="思源黑体 CN Bold" panose="020B0800000000000000" pitchFamily="34" charset="-122"/>
              </a:rPr>
              <a:t>12</a:t>
            </a:r>
            <a:r>
              <a:rPr lang="zh-CN" altLang="en-US" sz="1800" dirty="0">
                <a:solidFill>
                  <a:srgbClr val="0B1D2B"/>
                </a:solidFill>
                <a:latin typeface="思源黑体 CN Bold" panose="020B0800000000000000" pitchFamily="34" charset="-122"/>
                <a:ea typeface="思源黑体 CN Bold" panose="020B0800000000000000" pitchFamily="34" charset="-122"/>
              </a:rPr>
              <a:t>月</a:t>
            </a:r>
            <a:r>
              <a:rPr lang="en-US" altLang="zh-CN" sz="1800" dirty="0">
                <a:solidFill>
                  <a:srgbClr val="0B1D2B"/>
                </a:solidFill>
                <a:latin typeface="思源黑体 CN Bold" panose="020B0800000000000000" pitchFamily="34" charset="-122"/>
                <a:ea typeface="思源黑体 CN Bold" panose="020B0800000000000000" pitchFamily="34" charset="-122"/>
              </a:rPr>
              <a:t>23</a:t>
            </a:r>
            <a:r>
              <a:rPr lang="zh-CN" altLang="en-US" sz="1800" dirty="0">
                <a:solidFill>
                  <a:srgbClr val="0B1D2B"/>
                </a:solidFill>
                <a:latin typeface="思源黑体 CN Bold" panose="020B0800000000000000" pitchFamily="34" charset="-122"/>
                <a:ea typeface="思源黑体 CN Bold" panose="020B0800000000000000" pitchFamily="34" charset="-122"/>
              </a:rPr>
              <a:t>日</a:t>
            </a: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75E328-A17C-61A5-1812-8989745F75C7}"/>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FC594946-C049-33F8-FB50-BE8A3015FC2F}"/>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7D07C75E-7877-6578-C641-FDB29201388D}"/>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678566CC-1B2B-9DEE-61D1-6681D86CF893}"/>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3ABF3FA0-188C-7E95-79B6-A22D16826D9A}"/>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8765CC0C-39F7-D25B-8E9E-E5112D0826A2}"/>
              </a:ext>
            </a:extLst>
          </p:cNvPr>
          <p:cNvSpPr txBox="1"/>
          <p:nvPr/>
        </p:nvSpPr>
        <p:spPr>
          <a:xfrm>
            <a:off x="1410978" y="693555"/>
            <a:ext cx="4120039" cy="584775"/>
          </a:xfrm>
          <a:prstGeom prst="rect">
            <a:avLst/>
          </a:prstGeom>
          <a:noFill/>
        </p:spPr>
        <p:txBody>
          <a:bodyPr wrap="none" rtlCol="0">
            <a:spAutoFit/>
          </a:bodyPr>
          <a:lstStyle/>
          <a:p>
            <a:r>
              <a:rPr lang="en-US" altLang="zh-CN" sz="3200" dirty="0"/>
              <a:t>1</a:t>
            </a:r>
            <a:r>
              <a:rPr lang="zh-CN" altLang="en-US" sz="3200" dirty="0"/>
              <a:t>项目计划与进度管理</a:t>
            </a:r>
            <a:endParaRPr lang="zh-CN" altLang="en-US" sz="3200" dirty="0">
              <a:solidFill>
                <a:srgbClr val="00355C"/>
              </a:solidFill>
            </a:endParaRPr>
          </a:p>
        </p:txBody>
      </p:sp>
      <p:grpSp>
        <p:nvGrpSpPr>
          <p:cNvPr id="66" name="组合 65">
            <a:extLst>
              <a:ext uri="{FF2B5EF4-FFF2-40B4-BE49-F238E27FC236}">
                <a16:creationId xmlns:a16="http://schemas.microsoft.com/office/drawing/2014/main" id="{BC62ECDD-B587-F608-F341-A4C96E491AFF}"/>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2DD9C473-A76C-516F-2947-F7CB69D4B7E2}"/>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5D417A13-6D5F-C200-2795-270893C1BAD2}"/>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3E522EBE-04E6-3497-6C85-125ABA216811}"/>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53953626-F94C-622F-1E13-AA1522589461}"/>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99A0BA70-D725-71D8-D648-4AE626E491C5}"/>
              </a:ext>
            </a:extLst>
          </p:cNvPr>
          <p:cNvSpPr txBox="1"/>
          <p:nvPr/>
        </p:nvSpPr>
        <p:spPr>
          <a:xfrm>
            <a:off x="1364615" y="1490980"/>
            <a:ext cx="9462770" cy="4732020"/>
          </a:xfrm>
          <a:prstGeom prst="rect">
            <a:avLst/>
          </a:prstGeom>
        </p:spPr>
        <p:txBody>
          <a:bodyPr>
            <a:noAutofit/>
          </a:bodyPr>
          <a:lstStyle/>
          <a:p>
            <a:pPr algn="l" defTabSz="914400">
              <a:lnSpc>
                <a:spcPct val="125000"/>
              </a:lnSpc>
              <a:buClrTx/>
              <a:buSzTx/>
              <a:buFontTx/>
              <a:defRPr/>
            </a:pPr>
            <a:r>
              <a:rPr lang="en-US" altLang="zh-CN" sz="2400" dirty="0">
                <a:solidFill>
                  <a:srgbClr val="3187C6"/>
                </a:solidFill>
                <a:cs typeface="+mn-ea"/>
              </a:rPr>
              <a:t>         </a:t>
            </a:r>
            <a:endParaRPr lang="zh-CN" altLang="en-US" sz="2400" noProof="0" dirty="0">
              <a:ln>
                <a:noFill/>
              </a:ln>
              <a:solidFill>
                <a:schemeClr val="tx1">
                  <a:lumMod val="95000"/>
                  <a:lumOff val="5000"/>
                </a:schemeClr>
              </a:solidFill>
              <a:effectLst/>
              <a:uLnTx/>
              <a:uFillTx/>
              <a:cs typeface="+mn-ea"/>
            </a:endParaRPr>
          </a:p>
        </p:txBody>
      </p:sp>
      <p:pic>
        <p:nvPicPr>
          <p:cNvPr id="4" name="图片 3" descr="图表&#10;&#10;AI 生成的内容可能不正确。">
            <a:extLst>
              <a:ext uri="{FF2B5EF4-FFF2-40B4-BE49-F238E27FC236}">
                <a16:creationId xmlns:a16="http://schemas.microsoft.com/office/drawing/2014/main" id="{683D7649-B8D9-7382-1017-77798B81474C}"/>
              </a:ext>
            </a:extLst>
          </p:cNvPr>
          <p:cNvPicPr>
            <a:picLocks noChangeAspect="1"/>
          </p:cNvPicPr>
          <p:nvPr/>
        </p:nvPicPr>
        <p:blipFill>
          <a:blip r:embed="rId2"/>
          <a:stretch>
            <a:fillRect/>
          </a:stretch>
        </p:blipFill>
        <p:spPr>
          <a:xfrm>
            <a:off x="3201730" y="1278329"/>
            <a:ext cx="6123741" cy="5293001"/>
          </a:xfrm>
          <a:prstGeom prst="rect">
            <a:avLst/>
          </a:prstGeom>
        </p:spPr>
      </p:pic>
    </p:spTree>
    <p:extLst>
      <p:ext uri="{BB962C8B-B14F-4D97-AF65-F5344CB8AC3E}">
        <p14:creationId xmlns:p14="http://schemas.microsoft.com/office/powerpoint/2010/main" val="1670126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2D559A-DD5D-A3C0-60B4-03492430DD95}"/>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F9C294A0-42C6-57FE-EA70-48336DDC8A71}"/>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CC8FC00E-9F24-2C89-6F6E-5B768AC19416}"/>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FC0C467F-9F4B-3E94-7EA5-A1676D37AF7C}"/>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19DA2F47-8875-5268-BE25-66705704D8EA}"/>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E9BE4295-5015-883D-8D4A-E03585243EFB}"/>
              </a:ext>
            </a:extLst>
          </p:cNvPr>
          <p:cNvSpPr txBox="1"/>
          <p:nvPr/>
        </p:nvSpPr>
        <p:spPr>
          <a:xfrm>
            <a:off x="1410978" y="693555"/>
            <a:ext cx="4120039" cy="584775"/>
          </a:xfrm>
          <a:prstGeom prst="rect">
            <a:avLst/>
          </a:prstGeom>
          <a:noFill/>
        </p:spPr>
        <p:txBody>
          <a:bodyPr wrap="none" rtlCol="0">
            <a:spAutoFit/>
          </a:bodyPr>
          <a:lstStyle/>
          <a:p>
            <a:r>
              <a:rPr lang="en-US" altLang="zh-CN" sz="3200" dirty="0"/>
              <a:t>2</a:t>
            </a:r>
            <a:r>
              <a:rPr lang="zh-CN" altLang="en-US" sz="3200" dirty="0"/>
              <a:t>成本估算与预算管理</a:t>
            </a:r>
            <a:endParaRPr lang="zh-CN" altLang="en-US" sz="3200" dirty="0">
              <a:solidFill>
                <a:srgbClr val="00355C"/>
              </a:solidFill>
            </a:endParaRPr>
          </a:p>
        </p:txBody>
      </p:sp>
      <p:grpSp>
        <p:nvGrpSpPr>
          <p:cNvPr id="66" name="组合 65">
            <a:extLst>
              <a:ext uri="{FF2B5EF4-FFF2-40B4-BE49-F238E27FC236}">
                <a16:creationId xmlns:a16="http://schemas.microsoft.com/office/drawing/2014/main" id="{685F9C0A-8395-DB39-576B-578A25A58690}"/>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DED3163B-77AE-CB20-977E-7E5468B0E4EC}"/>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A3C61708-09DE-45B5-AD6D-8C145A5DC5FC}"/>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6DECE0DB-1202-8837-3FB3-B7F715D6F452}"/>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43BAA3C1-3664-2543-9B20-A24F4519B349}"/>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84BE7C6C-A2B6-1C55-B2B1-CB20AB5F82BD}"/>
              </a:ext>
            </a:extLst>
          </p:cNvPr>
          <p:cNvSpPr txBox="1"/>
          <p:nvPr/>
        </p:nvSpPr>
        <p:spPr>
          <a:xfrm>
            <a:off x="1364615" y="1490980"/>
            <a:ext cx="9462770" cy="4732020"/>
          </a:xfrm>
          <a:prstGeom prst="rect">
            <a:avLst/>
          </a:prstGeom>
        </p:spPr>
        <p:txBody>
          <a:bodyPr>
            <a:noAutofit/>
          </a:bodyPr>
          <a:lstStyle/>
          <a:p>
            <a:pPr algn="l" defTabSz="914400">
              <a:lnSpc>
                <a:spcPct val="125000"/>
              </a:lnSpc>
              <a:buClrTx/>
              <a:buSzTx/>
              <a:buFontTx/>
              <a:defRPr/>
            </a:pPr>
            <a:endParaRPr lang="zh-CN" altLang="en-US" sz="2400" noProof="0" dirty="0">
              <a:ln>
                <a:noFill/>
              </a:ln>
              <a:solidFill>
                <a:schemeClr val="tx1">
                  <a:lumMod val="95000"/>
                  <a:lumOff val="5000"/>
                </a:schemeClr>
              </a:solidFill>
              <a:effectLst/>
              <a:uLnTx/>
              <a:uFillTx/>
              <a:cs typeface="+mn-ea"/>
            </a:endParaRPr>
          </a:p>
        </p:txBody>
      </p:sp>
      <p:graphicFrame>
        <p:nvGraphicFramePr>
          <p:cNvPr id="6" name="表格 5">
            <a:extLst>
              <a:ext uri="{FF2B5EF4-FFF2-40B4-BE49-F238E27FC236}">
                <a16:creationId xmlns:a16="http://schemas.microsoft.com/office/drawing/2014/main" id="{2F6F4267-2E93-13EE-4B77-6D0D426AD192}"/>
              </a:ext>
            </a:extLst>
          </p:cNvPr>
          <p:cNvGraphicFramePr>
            <a:graphicFrameLocks noGrp="1"/>
          </p:cNvGraphicFramePr>
          <p:nvPr>
            <p:extLst>
              <p:ext uri="{D42A27DB-BD31-4B8C-83A1-F6EECF244321}">
                <p14:modId xmlns:p14="http://schemas.microsoft.com/office/powerpoint/2010/main" val="608129656"/>
              </p:ext>
            </p:extLst>
          </p:nvPr>
        </p:nvGraphicFramePr>
        <p:xfrm>
          <a:off x="1150884" y="1396162"/>
          <a:ext cx="9890232" cy="5107076"/>
        </p:xfrm>
        <a:graphic>
          <a:graphicData uri="http://schemas.openxmlformats.org/drawingml/2006/table">
            <a:tbl>
              <a:tblPr/>
              <a:tblGrid>
                <a:gridCol w="1885910">
                  <a:extLst>
                    <a:ext uri="{9D8B030D-6E8A-4147-A177-3AD203B41FA5}">
                      <a16:colId xmlns:a16="http://schemas.microsoft.com/office/drawing/2014/main" val="836794769"/>
                    </a:ext>
                  </a:extLst>
                </a:gridCol>
                <a:gridCol w="691021">
                  <a:extLst>
                    <a:ext uri="{9D8B030D-6E8A-4147-A177-3AD203B41FA5}">
                      <a16:colId xmlns:a16="http://schemas.microsoft.com/office/drawing/2014/main" val="3553903960"/>
                    </a:ext>
                  </a:extLst>
                </a:gridCol>
                <a:gridCol w="1785137">
                  <a:extLst>
                    <a:ext uri="{9D8B030D-6E8A-4147-A177-3AD203B41FA5}">
                      <a16:colId xmlns:a16="http://schemas.microsoft.com/office/drawing/2014/main" val="1191848126"/>
                    </a:ext>
                  </a:extLst>
                </a:gridCol>
                <a:gridCol w="1166097">
                  <a:extLst>
                    <a:ext uri="{9D8B030D-6E8A-4147-A177-3AD203B41FA5}">
                      <a16:colId xmlns:a16="http://schemas.microsoft.com/office/drawing/2014/main" val="4276747368"/>
                    </a:ext>
                  </a:extLst>
                </a:gridCol>
                <a:gridCol w="791794">
                  <a:extLst>
                    <a:ext uri="{9D8B030D-6E8A-4147-A177-3AD203B41FA5}">
                      <a16:colId xmlns:a16="http://schemas.microsoft.com/office/drawing/2014/main" val="1911556475"/>
                    </a:ext>
                  </a:extLst>
                </a:gridCol>
                <a:gridCol w="3570273">
                  <a:extLst>
                    <a:ext uri="{9D8B030D-6E8A-4147-A177-3AD203B41FA5}">
                      <a16:colId xmlns:a16="http://schemas.microsoft.com/office/drawing/2014/main" val="3999214465"/>
                    </a:ext>
                  </a:extLst>
                </a:gridCol>
              </a:tblGrid>
              <a:tr h="356308">
                <a:tc>
                  <a:txBody>
                    <a:bodyPr/>
                    <a:lstStyle/>
                    <a:p>
                      <a:pPr algn="ctr" fontAlgn="ctr">
                        <a:buNone/>
                      </a:pPr>
                      <a:r>
                        <a:rPr lang="zh-CN" altLang="en-US" sz="1300" b="1" i="0" u="none" strike="noStrike">
                          <a:solidFill>
                            <a:srgbClr val="FFFFFF"/>
                          </a:solidFill>
                          <a:effectLst/>
                          <a:latin typeface="Calibri" panose="020F0502020204030204" pitchFamily="34" charset="0"/>
                          <a:ea typeface="宋体" panose="02010600030101010101" pitchFamily="2" charset="-122"/>
                        </a:rPr>
                        <a:t>预算分类</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en-US" sz="1300" b="1" i="0" u="none" strike="noStrike">
                          <a:solidFill>
                            <a:srgbClr val="FFFFFF"/>
                          </a:solidFill>
                          <a:effectLst/>
                          <a:latin typeface="Calibri" panose="020F0502020204030204" pitchFamily="34" charset="0"/>
                          <a:ea typeface="宋体" panose="02010600030101010101" pitchFamily="2" charset="-122"/>
                        </a:rPr>
                        <a:t>WBS</a:t>
                      </a:r>
                      <a:r>
                        <a:rPr lang="zh-CN" altLang="en-US" sz="1300" b="1" i="0" u="none" strike="noStrike">
                          <a:solidFill>
                            <a:srgbClr val="FFFFFF"/>
                          </a:solidFill>
                          <a:effectLst/>
                          <a:latin typeface="Calibri" panose="020F0502020204030204" pitchFamily="34" charset="0"/>
                          <a:ea typeface="宋体" panose="02010600030101010101" pitchFamily="2" charset="-122"/>
                        </a:rPr>
                        <a:t>编号</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CN" altLang="en-US" sz="1300" b="1" i="0" u="none" strike="noStrike">
                          <a:solidFill>
                            <a:srgbClr val="FFFFFF"/>
                          </a:solidFill>
                          <a:effectLst/>
                          <a:latin typeface="Calibri" panose="020F0502020204030204" pitchFamily="34" charset="0"/>
                          <a:ea typeface="宋体" panose="02010600030101010101" pitchFamily="2" charset="-122"/>
                        </a:rPr>
                        <a:t>工作包名称</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l" fontAlgn="ctr">
                        <a:buNone/>
                      </a:pPr>
                      <a:r>
                        <a:rPr lang="zh-CN" altLang="en-US" sz="1300" b="1" i="0" u="none" strike="noStrike">
                          <a:solidFill>
                            <a:srgbClr val="FFFFFF"/>
                          </a:solidFill>
                          <a:effectLst/>
                          <a:latin typeface="Calibri" panose="020F0502020204030204" pitchFamily="34" charset="0"/>
                          <a:ea typeface="宋体" panose="02010600030101010101" pitchFamily="2" charset="-122"/>
                        </a:rPr>
                        <a:t>预算金额（元）</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CN" altLang="en-US" sz="1300" b="1" i="0" u="none" strike="noStrike">
                          <a:solidFill>
                            <a:srgbClr val="FFFFFF"/>
                          </a:solidFill>
                          <a:effectLst/>
                          <a:latin typeface="Calibri" panose="020F0502020204030204" pitchFamily="34" charset="0"/>
                          <a:ea typeface="宋体" panose="02010600030101010101" pitchFamily="2" charset="-122"/>
                        </a:rPr>
                        <a:t>占比</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CN" altLang="en-US" sz="1300" b="1" i="0" u="none" strike="noStrike">
                          <a:solidFill>
                            <a:srgbClr val="FFFFFF"/>
                          </a:solidFill>
                          <a:effectLst/>
                          <a:latin typeface="Calibri" panose="020F0502020204030204" pitchFamily="34" charset="0"/>
                          <a:ea typeface="宋体" panose="02010600030101010101" pitchFamily="2" charset="-122"/>
                        </a:rPr>
                        <a:t>备注</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2527307667"/>
                  </a:ext>
                </a:extLst>
              </a:tr>
              <a:tr h="215944">
                <a:tc>
                  <a:txBody>
                    <a:bodyPr/>
                    <a:lstStyle/>
                    <a:p>
                      <a:pPr algn="l" fontAlgn="ctr">
                        <a:buNone/>
                      </a:pP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需求分析与系统设计阶段</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5701602"/>
                  </a:ext>
                </a:extLst>
              </a:tr>
              <a:tr h="215944">
                <a:tc>
                  <a:txBody>
                    <a:bodyPr/>
                    <a:lstStyle/>
                    <a:p>
                      <a:pPr algn="l" fontAlgn="ctr">
                        <a:buNone/>
                      </a:pPr>
                      <a:r>
                        <a:rPr lang="zh-CN" altLang="en-US" sz="1200" b="1"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需求分析与系统设计</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80000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16%</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含调研、设计、文档编制人工成本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50164244"/>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1.1</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需求调研与分析</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20000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4%</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项目经理工时成本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46198836"/>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1.2</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需求规格说明书编制</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15000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3%</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项目经理工时成本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3963157"/>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1.3</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系统架构设计</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20000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4%</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后端开发工程师工时成本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6773325"/>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1.4</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数据库设计</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10000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后端开发工程师工时成本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96059707"/>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1.5</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sz="1300" b="0" i="0" u="none" strike="noStrike">
                          <a:solidFill>
                            <a:srgbClr val="000000"/>
                          </a:solidFill>
                          <a:effectLst/>
                          <a:latin typeface="宋体" panose="02010600030101010101" pitchFamily="2" charset="-122"/>
                          <a:ea typeface="宋体" panose="02010600030101010101" pitchFamily="2" charset="-122"/>
                        </a:rPr>
                        <a:t>UI </a:t>
                      </a:r>
                      <a:r>
                        <a:rPr lang="zh-CN" altLang="en-US" sz="1300" b="0" i="0" u="none" strike="noStrike">
                          <a:solidFill>
                            <a:srgbClr val="000000"/>
                          </a:solidFill>
                          <a:effectLst/>
                          <a:latin typeface="宋体" panose="02010600030101010101" pitchFamily="2" charset="-122"/>
                          <a:ea typeface="宋体" panose="02010600030101010101" pitchFamily="2" charset="-122"/>
                        </a:rPr>
                        <a:t>原型设计</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8000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1.6%</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8810527"/>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1.6</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接口规范文档编制</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7000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1.4%</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前后端开发工程师协同成本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455233"/>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0573967"/>
                  </a:ext>
                </a:extLst>
              </a:tr>
              <a:tr h="215944">
                <a:tc>
                  <a:txBody>
                    <a:bodyPr/>
                    <a:lstStyle/>
                    <a:p>
                      <a:pPr algn="l" fontAlgn="ctr">
                        <a:buNone/>
                      </a:pPr>
                      <a:r>
                        <a:rPr lang="zh-CN" altLang="en-US" sz="1200" b="1" i="0" u="none" strike="noStrike">
                          <a:solidFill>
                            <a:srgbClr val="FFFFFF"/>
                          </a:solidFill>
                          <a:effectLst/>
                          <a:latin typeface="微软雅黑" panose="020B0503020204020204" pitchFamily="34" charset="-122"/>
                          <a:ea typeface="微软雅黑" panose="020B0503020204020204" pitchFamily="34" charset="-122"/>
                        </a:rPr>
                        <a:t>前后端开发与模块集成阶段</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59756383"/>
                  </a:ext>
                </a:extLst>
              </a:tr>
              <a:tr h="215944">
                <a:tc>
                  <a:txBody>
                    <a:bodyPr/>
                    <a:lstStyle/>
                    <a:p>
                      <a:pPr algn="l" fontAlgn="ctr">
                        <a:buNone/>
                      </a:pPr>
                      <a:r>
                        <a:rPr lang="zh-CN" altLang="en-US" sz="1200" b="1" i="0" u="none" strike="noStrike">
                          <a:solidFill>
                            <a:srgbClr val="000000"/>
                          </a:solidFill>
                          <a:effectLst/>
                          <a:latin typeface="Calibri" panose="020F0502020204030204" pitchFamily="34" charset="0"/>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前后端开发与模块集成</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280000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56%</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含前端、后端开发及联调人工成本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8217940"/>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2.1</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前端开发</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90000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18%</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03053713"/>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2.1.1</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用户系统页面开发</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24000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4.8%</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98352746"/>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2.1.2</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翻译功能页面开发</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36000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7.2%</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141290179"/>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2.1.3</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历史记录页面开发</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15000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3%</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3414099"/>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2.1.4</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前端兼容性适配</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15000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3%</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686950567"/>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2.2</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后端开发</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120000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24%</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后端开发工程师工时成本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0843215"/>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2.2.1</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用户管理模块开发</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28000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5.6%</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后端开发工程师工时成本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55157297"/>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2.2.2</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翻译服务模块开发</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48000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9.6%</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后端开发工程师工时成本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1930870"/>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2.2.3</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历史记录模块开发</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20000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4%</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后端开发工程师工时成本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5053152"/>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2.2.4</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基础后台模块开发</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24000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4.8%</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后端开发工程师工时成本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22001409"/>
                  </a:ext>
                </a:extLst>
              </a:tr>
              <a:tr h="215944">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　</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2.3</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a:solidFill>
                            <a:srgbClr val="000000"/>
                          </a:solidFill>
                          <a:effectLst/>
                          <a:latin typeface="宋体" panose="02010600030101010101" pitchFamily="2" charset="-122"/>
                          <a:ea typeface="宋体" panose="02010600030101010101" pitchFamily="2" charset="-122"/>
                        </a:rPr>
                        <a:t>前后端联调</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70000</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300" b="0" i="0" u="none" strike="noStrike">
                          <a:solidFill>
                            <a:srgbClr val="000000"/>
                          </a:solidFill>
                          <a:effectLst/>
                          <a:latin typeface="宋体" panose="02010600030101010101" pitchFamily="2" charset="-122"/>
                          <a:ea typeface="宋体" panose="02010600030101010101" pitchFamily="2" charset="-122"/>
                        </a:rPr>
                        <a:t>14%</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300" b="0" i="0" u="none" strike="noStrike" dirty="0">
                          <a:solidFill>
                            <a:srgbClr val="000000"/>
                          </a:solidFill>
                          <a:effectLst/>
                          <a:latin typeface="宋体" panose="02010600030101010101" pitchFamily="2" charset="-122"/>
                          <a:ea typeface="宋体" panose="02010600030101010101" pitchFamily="2" charset="-122"/>
                        </a:rPr>
                        <a:t>前后端开发工程师协同成本</a:t>
                      </a:r>
                    </a:p>
                  </a:txBody>
                  <a:tcPr marL="7198" marR="7198" marT="719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15094398"/>
                  </a:ext>
                </a:extLst>
              </a:tr>
            </a:tbl>
          </a:graphicData>
        </a:graphic>
      </p:graphicFrame>
    </p:spTree>
    <p:extLst>
      <p:ext uri="{BB962C8B-B14F-4D97-AF65-F5344CB8AC3E}">
        <p14:creationId xmlns:p14="http://schemas.microsoft.com/office/powerpoint/2010/main" val="2632167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B19F98-82E4-1BEB-625C-45A1091EFFE5}"/>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6C4E3769-AEEA-093C-1D5B-D6EB6E01FFC8}"/>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D8C1C01D-7CC1-F207-D459-2ABD263C1A4D}"/>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752691F1-200B-A882-4EAF-04CB65E8BA53}"/>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0B4E96A8-DB95-D9AB-2A02-ADE4B2A5D20D}"/>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02D74349-A59D-EF4C-34D7-EE81BCEE7F54}"/>
              </a:ext>
            </a:extLst>
          </p:cNvPr>
          <p:cNvSpPr txBox="1"/>
          <p:nvPr/>
        </p:nvSpPr>
        <p:spPr>
          <a:xfrm>
            <a:off x="1410978" y="693555"/>
            <a:ext cx="4120039" cy="584775"/>
          </a:xfrm>
          <a:prstGeom prst="rect">
            <a:avLst/>
          </a:prstGeom>
          <a:noFill/>
        </p:spPr>
        <p:txBody>
          <a:bodyPr wrap="none" rtlCol="0">
            <a:spAutoFit/>
          </a:bodyPr>
          <a:lstStyle/>
          <a:p>
            <a:r>
              <a:rPr lang="en-US" altLang="zh-CN" sz="3200" dirty="0"/>
              <a:t>2</a:t>
            </a:r>
            <a:r>
              <a:rPr lang="zh-CN" altLang="en-US" sz="3200" dirty="0"/>
              <a:t>成本估算与预算管理</a:t>
            </a:r>
            <a:endParaRPr lang="zh-CN" altLang="en-US" sz="3200" dirty="0">
              <a:solidFill>
                <a:srgbClr val="00355C"/>
              </a:solidFill>
            </a:endParaRPr>
          </a:p>
        </p:txBody>
      </p:sp>
      <p:grpSp>
        <p:nvGrpSpPr>
          <p:cNvPr id="66" name="组合 65">
            <a:extLst>
              <a:ext uri="{FF2B5EF4-FFF2-40B4-BE49-F238E27FC236}">
                <a16:creationId xmlns:a16="http://schemas.microsoft.com/office/drawing/2014/main" id="{67554134-E452-DC0F-F564-2A481A02E0AD}"/>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F3EDFFA6-7060-9BCE-1E37-78F0B6D6233A}"/>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3E633EFE-E693-9170-2857-FE8DA0825C0C}"/>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12CAD8F1-4370-0BF7-75A5-28207B98F49D}"/>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2DB36A03-A992-0BEE-CA79-4DC49D318091}"/>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F4CD731D-0553-6161-E285-0D8A31735FA6}"/>
              </a:ext>
            </a:extLst>
          </p:cNvPr>
          <p:cNvSpPr txBox="1"/>
          <p:nvPr/>
        </p:nvSpPr>
        <p:spPr>
          <a:xfrm>
            <a:off x="1364615" y="1490980"/>
            <a:ext cx="9462770" cy="4732020"/>
          </a:xfrm>
          <a:prstGeom prst="rect">
            <a:avLst/>
          </a:prstGeom>
        </p:spPr>
        <p:txBody>
          <a:bodyPr>
            <a:noAutofit/>
          </a:bodyPr>
          <a:lstStyle/>
          <a:p>
            <a:pPr algn="l" defTabSz="914400">
              <a:lnSpc>
                <a:spcPct val="125000"/>
              </a:lnSpc>
              <a:buClrTx/>
              <a:buSzTx/>
              <a:buFontTx/>
              <a:defRPr/>
            </a:pPr>
            <a:endParaRPr lang="zh-CN" altLang="en-US" sz="2400" noProof="0" dirty="0">
              <a:ln>
                <a:noFill/>
              </a:ln>
              <a:solidFill>
                <a:schemeClr val="tx1">
                  <a:lumMod val="95000"/>
                  <a:lumOff val="5000"/>
                </a:schemeClr>
              </a:solidFill>
              <a:effectLst/>
              <a:uLnTx/>
              <a:uFillTx/>
              <a:cs typeface="+mn-ea"/>
            </a:endParaRPr>
          </a:p>
        </p:txBody>
      </p:sp>
      <p:graphicFrame>
        <p:nvGraphicFramePr>
          <p:cNvPr id="5" name="表格 4">
            <a:extLst>
              <a:ext uri="{FF2B5EF4-FFF2-40B4-BE49-F238E27FC236}">
                <a16:creationId xmlns:a16="http://schemas.microsoft.com/office/drawing/2014/main" id="{D78E229A-45DF-9BD6-A238-D2AEAAEDB8B1}"/>
              </a:ext>
            </a:extLst>
          </p:cNvPr>
          <p:cNvGraphicFramePr>
            <a:graphicFrameLocks noGrp="1"/>
          </p:cNvGraphicFramePr>
          <p:nvPr>
            <p:extLst>
              <p:ext uri="{D42A27DB-BD31-4B8C-83A1-F6EECF244321}">
                <p14:modId xmlns:p14="http://schemas.microsoft.com/office/powerpoint/2010/main" val="2636457694"/>
              </p:ext>
            </p:extLst>
          </p:nvPr>
        </p:nvGraphicFramePr>
        <p:xfrm>
          <a:off x="412035" y="1585576"/>
          <a:ext cx="11367930" cy="3920032"/>
        </p:xfrm>
        <a:graphic>
          <a:graphicData uri="http://schemas.openxmlformats.org/drawingml/2006/table">
            <a:tbl>
              <a:tblPr/>
              <a:tblGrid>
                <a:gridCol w="2167684">
                  <a:extLst>
                    <a:ext uri="{9D8B030D-6E8A-4147-A177-3AD203B41FA5}">
                      <a16:colId xmlns:a16="http://schemas.microsoft.com/office/drawing/2014/main" val="1719259008"/>
                    </a:ext>
                  </a:extLst>
                </a:gridCol>
                <a:gridCol w="794266">
                  <a:extLst>
                    <a:ext uri="{9D8B030D-6E8A-4147-A177-3AD203B41FA5}">
                      <a16:colId xmlns:a16="http://schemas.microsoft.com/office/drawing/2014/main" val="2018605345"/>
                    </a:ext>
                  </a:extLst>
                </a:gridCol>
                <a:gridCol w="2051853">
                  <a:extLst>
                    <a:ext uri="{9D8B030D-6E8A-4147-A177-3AD203B41FA5}">
                      <a16:colId xmlns:a16="http://schemas.microsoft.com/office/drawing/2014/main" val="396953669"/>
                    </a:ext>
                  </a:extLst>
                </a:gridCol>
                <a:gridCol w="1340324">
                  <a:extLst>
                    <a:ext uri="{9D8B030D-6E8A-4147-A177-3AD203B41FA5}">
                      <a16:colId xmlns:a16="http://schemas.microsoft.com/office/drawing/2014/main" val="253314614"/>
                    </a:ext>
                  </a:extLst>
                </a:gridCol>
                <a:gridCol w="910096">
                  <a:extLst>
                    <a:ext uri="{9D8B030D-6E8A-4147-A177-3AD203B41FA5}">
                      <a16:colId xmlns:a16="http://schemas.microsoft.com/office/drawing/2014/main" val="2462688102"/>
                    </a:ext>
                  </a:extLst>
                </a:gridCol>
                <a:gridCol w="4103707">
                  <a:extLst>
                    <a:ext uri="{9D8B030D-6E8A-4147-A177-3AD203B41FA5}">
                      <a16:colId xmlns:a16="http://schemas.microsoft.com/office/drawing/2014/main" val="2807872011"/>
                    </a:ext>
                  </a:extLst>
                </a:gridCol>
              </a:tblGrid>
              <a:tr h="248208">
                <a:tc>
                  <a:txBody>
                    <a:bodyPr/>
                    <a:lstStyle/>
                    <a:p>
                      <a:pPr algn="l" fontAlgn="ctr">
                        <a:buNone/>
                      </a:pPr>
                      <a:r>
                        <a:rPr lang="zh-CN" altLang="en-US" sz="1300" b="1" i="0" u="none" strike="noStrike">
                          <a:solidFill>
                            <a:srgbClr val="FFFFFF"/>
                          </a:solidFill>
                          <a:effectLst/>
                          <a:latin typeface="微软雅黑" panose="020B0503020204020204" pitchFamily="34" charset="-122"/>
                          <a:ea typeface="微软雅黑" panose="020B0503020204020204" pitchFamily="34" charset="-122"/>
                        </a:rPr>
                        <a:t>测试、优化与安全审计阶段</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30559080"/>
                  </a:ext>
                </a:extLst>
              </a:tr>
              <a:tr h="248208">
                <a:tc>
                  <a:txBody>
                    <a:bodyPr/>
                    <a:lstStyle/>
                    <a:p>
                      <a:pPr algn="l" fontAlgn="ctr">
                        <a:buNone/>
                      </a:pPr>
                      <a:r>
                        <a:rPr lang="zh-CN" altLang="en-US" sz="1300" b="1" i="0" u="none" strike="noStrike">
                          <a:solidFill>
                            <a:srgbClr val="000000"/>
                          </a:solidFill>
                          <a:effectLst/>
                          <a:latin typeface="Calibri" panose="020F0502020204030204" pitchFamily="34" charset="0"/>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3</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测试、优化与安全审计</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60000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12%</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含测试、安全审计及优化成本</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8749750"/>
                  </a:ext>
                </a:extLst>
              </a:tr>
              <a:tr h="248208">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3.1</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功能测试</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20000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4%</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测试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运维工程师工时成本</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365429115"/>
                  </a:ext>
                </a:extLst>
              </a:tr>
              <a:tr h="248208">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3.2</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性能测试与优化</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20000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4%</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测试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运维工程师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后端开发工程师协同成本</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4089970"/>
                  </a:ext>
                </a:extLst>
              </a:tr>
              <a:tr h="248208">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3.3</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安全测试与审计</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10000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2%</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测试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运维工程师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第三方安全工具成本</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7343751"/>
                  </a:ext>
                </a:extLst>
              </a:tr>
              <a:tr h="248208">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3.4</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兼容性测试与优化</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10000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2%</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测试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运维工程师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前端开发工程师协同成本</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251203617"/>
                  </a:ext>
                </a:extLst>
              </a:tr>
              <a:tr h="248208">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57432713"/>
                  </a:ext>
                </a:extLst>
              </a:tr>
              <a:tr h="248208">
                <a:tc>
                  <a:txBody>
                    <a:bodyPr/>
                    <a:lstStyle/>
                    <a:p>
                      <a:pPr algn="l" fontAlgn="ctr">
                        <a:buNone/>
                      </a:pPr>
                      <a:r>
                        <a:rPr lang="zh-CN" altLang="en-US" sz="1300" b="1" i="0" u="none" strike="noStrike">
                          <a:solidFill>
                            <a:srgbClr val="FFFFFF"/>
                          </a:solidFill>
                          <a:effectLst/>
                          <a:latin typeface="微软雅黑" panose="020B0503020204020204" pitchFamily="34" charset="-122"/>
                          <a:ea typeface="微软雅黑" panose="020B0503020204020204" pitchFamily="34" charset="-122"/>
                        </a:rPr>
                        <a:t>部署上线与发布准备阶段</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B9BD5"/>
                    </a:solid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335660915"/>
                  </a:ext>
                </a:extLst>
              </a:tr>
              <a:tr h="248208">
                <a:tc>
                  <a:txBody>
                    <a:bodyPr/>
                    <a:lstStyle/>
                    <a:p>
                      <a:pPr algn="l" fontAlgn="ctr">
                        <a:buNone/>
                      </a:pPr>
                      <a:r>
                        <a:rPr lang="zh-CN" altLang="en-US" sz="1300" b="1" i="0" u="none" strike="noStrike">
                          <a:solidFill>
                            <a:srgbClr val="000000"/>
                          </a:solidFill>
                          <a:effectLst/>
                          <a:latin typeface="Calibri" panose="020F0502020204030204" pitchFamily="34" charset="0"/>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9E1F2"/>
                    </a:solid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4</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部署上线与发布准备</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80000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16%</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含环境搭建、部署及文档成本</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1975790"/>
                  </a:ext>
                </a:extLst>
              </a:tr>
              <a:tr h="445120">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4.1</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生产环境搭建</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25000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5%</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云服务器租赁（</a:t>
                      </a:r>
                      <a:r>
                        <a:rPr lang="en-US" altLang="zh-CN" sz="1400" b="0" i="0" u="none" strike="noStrike">
                          <a:solidFill>
                            <a:srgbClr val="000000"/>
                          </a:solidFill>
                          <a:effectLst/>
                          <a:latin typeface="宋体" panose="02010600030101010101" pitchFamily="2" charset="-122"/>
                          <a:ea typeface="宋体" panose="02010600030101010101" pitchFamily="2" charset="-122"/>
                        </a:rPr>
                        <a:t>1 </a:t>
                      </a:r>
                      <a:r>
                        <a:rPr lang="zh-CN" altLang="en-US" sz="1400" b="0" i="0" u="none" strike="noStrike">
                          <a:solidFill>
                            <a:srgbClr val="000000"/>
                          </a:solidFill>
                          <a:effectLst/>
                          <a:latin typeface="宋体" panose="02010600030101010101" pitchFamily="2" charset="-122"/>
                          <a:ea typeface="宋体" panose="02010600030101010101" pitchFamily="2" charset="-122"/>
                        </a:rPr>
                        <a:t>年）</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测试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运维工程师工时成本</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04659289"/>
                  </a:ext>
                </a:extLst>
              </a:tr>
              <a:tr h="248208">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4.2</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项目部署与配置</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25000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5%</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测试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运维工程师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后端开发工程师协同成本</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39510628"/>
                  </a:ext>
                </a:extLst>
              </a:tr>
              <a:tr h="248208">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4.3</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文档编制与移交</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20000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4%</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全体成员工时成本（含文档整理）</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91807234"/>
                  </a:ext>
                </a:extLst>
              </a:tr>
              <a:tr h="248208">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4.4</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上线验收与发布</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10000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2%</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项目经理 </a:t>
                      </a:r>
                      <a:r>
                        <a:rPr lang="en-US" altLang="zh-CN" sz="1400" b="0" i="0" u="none" strike="noStrike">
                          <a:solidFill>
                            <a:srgbClr val="000000"/>
                          </a:solidFill>
                          <a:effectLst/>
                          <a:latin typeface="宋体" panose="02010600030101010101" pitchFamily="2" charset="-122"/>
                          <a:ea typeface="宋体" panose="02010600030101010101" pitchFamily="2" charset="-122"/>
                        </a:rPr>
                        <a:t>+ </a:t>
                      </a:r>
                      <a:r>
                        <a:rPr lang="zh-CN" altLang="en-US" sz="1400" b="0" i="0" u="none" strike="noStrike">
                          <a:solidFill>
                            <a:srgbClr val="000000"/>
                          </a:solidFill>
                          <a:effectLst/>
                          <a:latin typeface="宋体" panose="02010600030101010101" pitchFamily="2" charset="-122"/>
                          <a:ea typeface="宋体" panose="02010600030101010101" pitchFamily="2" charset="-122"/>
                        </a:rPr>
                        <a:t>甲方沟通成本</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664796388"/>
                  </a:ext>
                </a:extLst>
              </a:tr>
              <a:tr h="248208">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a:solidFill>
                            <a:srgbClr val="000000"/>
                          </a:solidFill>
                          <a:effectLst/>
                          <a:latin typeface="宋体" panose="02010600030101010101" pitchFamily="2" charset="-122"/>
                          <a:ea typeface="宋体" panose="02010600030101010101" pitchFamily="2" charset="-122"/>
                        </a:rPr>
                        <a:t>　</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44789754"/>
                  </a:ext>
                </a:extLst>
              </a:tr>
              <a:tr h="248208">
                <a:tc>
                  <a:txBody>
                    <a:bodyPr/>
                    <a:lstStyle/>
                    <a:p>
                      <a:pPr algn="ctr" fontAlgn="ctr">
                        <a:buNone/>
                      </a:pPr>
                      <a:r>
                        <a:rPr lang="zh-CN" altLang="en-US" sz="1400" b="1" i="0" u="none" strike="noStrike">
                          <a:solidFill>
                            <a:srgbClr val="FFFFFF"/>
                          </a:solidFill>
                          <a:effectLst/>
                          <a:latin typeface="Calibri" panose="020F0502020204030204" pitchFamily="34" charset="0"/>
                          <a:ea typeface="宋体" panose="02010600030101010101" pitchFamily="2" charset="-122"/>
                        </a:rPr>
                        <a:t>项目总预算</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0000"/>
                    </a:solid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500000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ctr">
                        <a:buNone/>
                      </a:pPr>
                      <a:r>
                        <a:rPr lang="en-US" altLang="zh-CN" sz="1400" b="0" i="0" u="none" strike="noStrike">
                          <a:solidFill>
                            <a:srgbClr val="000000"/>
                          </a:solidFill>
                          <a:effectLst/>
                          <a:latin typeface="宋体" panose="02010600030101010101" pitchFamily="2" charset="-122"/>
                          <a:ea typeface="宋体" panose="02010600030101010101" pitchFamily="2" charset="-122"/>
                        </a:rPr>
                        <a:t>100%</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1400" b="0" i="0" u="none" strike="noStrike" dirty="0">
                          <a:solidFill>
                            <a:srgbClr val="000000"/>
                          </a:solidFill>
                          <a:effectLst/>
                          <a:latin typeface="宋体" panose="02010600030101010101" pitchFamily="2" charset="-122"/>
                          <a:ea typeface="宋体" panose="02010600030101010101" pitchFamily="2" charset="-122"/>
                        </a:rPr>
                        <a:t>资金来源：项目自筹</a:t>
                      </a:r>
                    </a:p>
                  </a:txBody>
                  <a:tcPr marL="8274" marR="8274" marT="827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550235738"/>
                  </a:ext>
                </a:extLst>
              </a:tr>
            </a:tbl>
          </a:graphicData>
        </a:graphic>
      </p:graphicFrame>
    </p:spTree>
    <p:extLst>
      <p:ext uri="{BB962C8B-B14F-4D97-AF65-F5344CB8AC3E}">
        <p14:creationId xmlns:p14="http://schemas.microsoft.com/office/powerpoint/2010/main" val="2865015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067E31-F04D-8CA0-3C3A-93ED80CC7F08}"/>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30610A40-A9D8-AC64-42D4-7B675996A5E1}"/>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2C8A48C1-1FBD-B7EB-E2F4-98705032131C}"/>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827145F5-82B0-66F4-2C83-B25C0643EEEF}"/>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EEA75A86-F97F-20D4-68F6-A3BC0AB0B76F}"/>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90887994-E5A6-DEF5-14DC-3E5F8B981373}"/>
              </a:ext>
            </a:extLst>
          </p:cNvPr>
          <p:cNvSpPr txBox="1"/>
          <p:nvPr/>
        </p:nvSpPr>
        <p:spPr>
          <a:xfrm>
            <a:off x="1410978" y="693555"/>
            <a:ext cx="2068195" cy="584775"/>
          </a:xfrm>
          <a:prstGeom prst="rect">
            <a:avLst/>
          </a:prstGeom>
          <a:noFill/>
        </p:spPr>
        <p:txBody>
          <a:bodyPr wrap="none" rtlCol="0">
            <a:spAutoFit/>
          </a:bodyPr>
          <a:lstStyle/>
          <a:p>
            <a:r>
              <a:rPr lang="en-US" altLang="zh-CN" sz="3200" dirty="0"/>
              <a:t>3</a:t>
            </a:r>
            <a:r>
              <a:rPr lang="zh-CN" altLang="en-US" sz="3200" dirty="0"/>
              <a:t>质量管理</a:t>
            </a:r>
            <a:endParaRPr lang="zh-CN" altLang="en-US" sz="3200" dirty="0">
              <a:solidFill>
                <a:srgbClr val="00355C"/>
              </a:solidFill>
            </a:endParaRPr>
          </a:p>
        </p:txBody>
      </p:sp>
      <p:grpSp>
        <p:nvGrpSpPr>
          <p:cNvPr id="66" name="组合 65">
            <a:extLst>
              <a:ext uri="{FF2B5EF4-FFF2-40B4-BE49-F238E27FC236}">
                <a16:creationId xmlns:a16="http://schemas.microsoft.com/office/drawing/2014/main" id="{22144056-FC79-004A-4B07-B81E515D574E}"/>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C6D7C92F-F683-440E-F244-9C9581F928A3}"/>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E9BF5C08-ECD2-98CD-CD8F-AF2D95169190}"/>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A9FE5EBB-0A76-13A7-016C-6A6FE3E7DFF2}"/>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F295BA33-F6DE-1D90-C9AF-284382394AEC}"/>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682CCE00-72BC-25A3-7B0A-2363AE477615}"/>
              </a:ext>
            </a:extLst>
          </p:cNvPr>
          <p:cNvSpPr txBox="1"/>
          <p:nvPr/>
        </p:nvSpPr>
        <p:spPr>
          <a:xfrm>
            <a:off x="1364615" y="1490980"/>
            <a:ext cx="1696085" cy="407670"/>
          </a:xfrm>
          <a:prstGeom prst="rect">
            <a:avLst/>
          </a:prstGeom>
        </p:spPr>
        <p:txBody>
          <a:bodyPr>
            <a:noAutofit/>
          </a:bodyPr>
          <a:lstStyle/>
          <a:p>
            <a:pPr>
              <a:lnSpc>
                <a:spcPct val="125000"/>
              </a:lnSpc>
              <a:defRPr/>
            </a:pPr>
            <a:r>
              <a:rPr lang="en-US" altLang="zh-CN" dirty="0" err="1"/>
              <a:t>质量目标</a:t>
            </a:r>
            <a:endParaRPr lang="zh-CN" altLang="en-US" sz="2400" noProof="0" dirty="0">
              <a:ln>
                <a:noFill/>
              </a:ln>
              <a:solidFill>
                <a:schemeClr val="tx1">
                  <a:lumMod val="95000"/>
                  <a:lumOff val="5000"/>
                </a:schemeClr>
              </a:solidFill>
              <a:effectLst/>
              <a:uLnTx/>
              <a:uFillTx/>
              <a:cs typeface="+mn-ea"/>
            </a:endParaRPr>
          </a:p>
        </p:txBody>
      </p:sp>
      <p:sp>
        <p:nvSpPr>
          <p:cNvPr id="6" name="文本框 5">
            <a:extLst>
              <a:ext uri="{FF2B5EF4-FFF2-40B4-BE49-F238E27FC236}">
                <a16:creationId xmlns:a16="http://schemas.microsoft.com/office/drawing/2014/main" id="{C1EEC54E-F14E-B96A-401C-A7A8040A909D}"/>
              </a:ext>
            </a:extLst>
          </p:cNvPr>
          <p:cNvSpPr txBox="1"/>
          <p:nvPr/>
        </p:nvSpPr>
        <p:spPr>
          <a:xfrm>
            <a:off x="1711801" y="1850083"/>
            <a:ext cx="8768397" cy="3864584"/>
          </a:xfrm>
          <a:prstGeom prst="rect">
            <a:avLst/>
          </a:prstGeom>
          <a:noFill/>
        </p:spPr>
        <p:txBody>
          <a:bodyPr wrap="square">
            <a:spAutoFit/>
          </a:bodyPr>
          <a:lstStyle/>
          <a:p>
            <a:pPr marL="342900" lvl="0" indent="-342900" eaLnBrk="0">
              <a:lnSpc>
                <a:spcPct val="125000"/>
              </a:lnSpc>
              <a:buFont typeface="+mj-lt"/>
              <a:buAutoNum type="arabicPeriod"/>
              <a:tabLst>
                <a:tab pos="457200" algn="l"/>
              </a:tabLst>
            </a:pPr>
            <a:r>
              <a:rPr lang="zh-CN" altLang="zh-CN" sz="1800" dirty="0">
                <a:solidFill>
                  <a:srgbClr val="000000"/>
                </a:solidFill>
                <a:effectLst/>
                <a:latin typeface="Times New Roman" panose="02020603050405020304" pitchFamily="18" charset="0"/>
                <a:ea typeface="宋体" panose="02010600030101010101" pitchFamily="2" charset="-122"/>
              </a:rPr>
              <a:t>功能质量：所有约定功能（用户系统、文本翻译、图片</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OCR + </a:t>
            </a:r>
            <a:r>
              <a:rPr lang="zh-CN" altLang="zh-CN" sz="1800" dirty="0">
                <a:solidFill>
                  <a:srgbClr val="000000"/>
                </a:solidFill>
                <a:effectLst/>
                <a:latin typeface="Times New Roman" panose="02020603050405020304" pitchFamily="18" charset="0"/>
                <a:ea typeface="宋体" panose="02010600030101010101" pitchFamily="2" charset="-122"/>
              </a:rPr>
              <a:t>翻译、历史记录管理、基础后台）</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100% </a:t>
            </a:r>
            <a:r>
              <a:rPr lang="zh-CN" altLang="zh-CN" sz="1800" dirty="0">
                <a:solidFill>
                  <a:srgbClr val="000000"/>
                </a:solidFill>
                <a:effectLst/>
                <a:latin typeface="Times New Roman" panose="02020603050405020304" pitchFamily="18" charset="0"/>
                <a:ea typeface="宋体" panose="02010600030101010101" pitchFamily="2" charset="-122"/>
              </a:rPr>
              <a:t>实现，无阻断性、严重级</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Bug</a:t>
            </a:r>
            <a:r>
              <a:rPr lang="zh-CN" altLang="zh-CN" sz="1800" dirty="0">
                <a:solidFill>
                  <a:srgbClr val="000000"/>
                </a:solidFill>
                <a:effectLst/>
                <a:latin typeface="Times New Roman" panose="02020603050405020304" pitchFamily="18" charset="0"/>
                <a:ea typeface="宋体" panose="02010600030101010101" pitchFamily="2" charset="-122"/>
              </a:rPr>
              <a:t>，一般级</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Bug≤5 </a:t>
            </a:r>
            <a:r>
              <a:rPr lang="zh-CN" altLang="zh-CN" sz="1800" dirty="0">
                <a:solidFill>
                  <a:srgbClr val="000000"/>
                </a:solidFill>
                <a:effectLst/>
                <a:latin typeface="Times New Roman" panose="02020603050405020304" pitchFamily="18" charset="0"/>
                <a:ea typeface="宋体" panose="02010600030101010101" pitchFamily="2" charset="-122"/>
              </a:rPr>
              <a:t>个，轻微级</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Bug </a:t>
            </a:r>
            <a:r>
              <a:rPr lang="zh-CN" altLang="zh-CN" sz="1800" dirty="0">
                <a:solidFill>
                  <a:srgbClr val="000000"/>
                </a:solidFill>
                <a:effectLst/>
                <a:latin typeface="Times New Roman" panose="02020603050405020304" pitchFamily="18" charset="0"/>
                <a:ea typeface="宋体" panose="02010600030101010101" pitchFamily="2" charset="-122"/>
              </a:rPr>
              <a:t>不影响核心使用。</a:t>
            </a:r>
            <a:endParaRPr lang="zh-CN" altLang="zh-CN" sz="1800" dirty="0">
              <a:solidFill>
                <a:srgbClr val="000000"/>
              </a:solidFill>
              <a:effectLst/>
              <a:latin typeface="Arial" panose="020B0604020202020204" pitchFamily="34" charset="0"/>
              <a:ea typeface="Arial" panose="020B0604020202020204" pitchFamily="34" charset="0"/>
            </a:endParaRPr>
          </a:p>
          <a:p>
            <a:pPr marL="342900" lvl="0" indent="-342900" eaLnBrk="0">
              <a:lnSpc>
                <a:spcPct val="125000"/>
              </a:lnSpc>
              <a:buFont typeface="+mj-lt"/>
              <a:buAutoNum type="arabicPeriod"/>
              <a:tabLst>
                <a:tab pos="457200" algn="l"/>
              </a:tabLst>
            </a:pPr>
            <a:r>
              <a:rPr lang="zh-CN" altLang="zh-CN" sz="1800" dirty="0">
                <a:solidFill>
                  <a:srgbClr val="000000"/>
                </a:solidFill>
                <a:effectLst/>
                <a:latin typeface="Times New Roman" panose="02020603050405020304" pitchFamily="18" charset="0"/>
                <a:ea typeface="宋体" panose="02010600030101010101" pitchFamily="2" charset="-122"/>
              </a:rPr>
              <a:t>性能质量：支持每秒</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100 + </a:t>
            </a:r>
            <a:r>
              <a:rPr lang="zh-CN" altLang="zh-CN" sz="1800" dirty="0">
                <a:solidFill>
                  <a:srgbClr val="000000"/>
                </a:solidFill>
                <a:effectLst/>
                <a:latin typeface="Times New Roman" panose="02020603050405020304" pitchFamily="18" charset="0"/>
                <a:ea typeface="宋体" panose="02010600030101010101" pitchFamily="2" charset="-122"/>
              </a:rPr>
              <a:t>并发翻译请求，核心翻译服务平均响应时间</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≤2 </a:t>
            </a:r>
            <a:r>
              <a:rPr lang="zh-CN" altLang="zh-CN" sz="1800" dirty="0">
                <a:solidFill>
                  <a:srgbClr val="000000"/>
                </a:solidFill>
                <a:effectLst/>
                <a:latin typeface="Times New Roman" panose="02020603050405020304" pitchFamily="18" charset="0"/>
                <a:ea typeface="宋体" panose="02010600030101010101" pitchFamily="2" charset="-122"/>
              </a:rPr>
              <a:t>秒，系统全年稳定性</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≥99.9%</a:t>
            </a:r>
            <a:r>
              <a:rPr lang="zh-CN" altLang="zh-CN" sz="1800" dirty="0">
                <a:solidFill>
                  <a:srgbClr val="000000"/>
                </a:solidFill>
                <a:effectLst/>
                <a:latin typeface="Times New Roman" panose="02020603050405020304" pitchFamily="18" charset="0"/>
                <a:ea typeface="宋体" panose="02010600030101010101" pitchFamily="2" charset="-122"/>
              </a:rPr>
              <a:t>（每月累计</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downtime≤43.2 </a:t>
            </a:r>
            <a:r>
              <a:rPr lang="zh-CN" altLang="zh-CN" sz="1800" dirty="0">
                <a:solidFill>
                  <a:srgbClr val="000000"/>
                </a:solidFill>
                <a:effectLst/>
                <a:latin typeface="Times New Roman" panose="02020603050405020304" pitchFamily="18" charset="0"/>
                <a:ea typeface="宋体" panose="02010600030101010101" pitchFamily="2" charset="-122"/>
              </a:rPr>
              <a:t>小时）。</a:t>
            </a:r>
            <a:endParaRPr lang="zh-CN" altLang="zh-CN" sz="1800" dirty="0">
              <a:solidFill>
                <a:srgbClr val="000000"/>
              </a:solidFill>
              <a:effectLst/>
              <a:latin typeface="Arial" panose="020B0604020202020204" pitchFamily="34" charset="0"/>
              <a:ea typeface="Arial" panose="020B0604020202020204" pitchFamily="34" charset="0"/>
            </a:endParaRPr>
          </a:p>
          <a:p>
            <a:pPr marL="342900" lvl="0" indent="-342900" eaLnBrk="0">
              <a:lnSpc>
                <a:spcPct val="125000"/>
              </a:lnSpc>
              <a:buFont typeface="+mj-lt"/>
              <a:buAutoNum type="arabicPeriod"/>
              <a:tabLst>
                <a:tab pos="457200" algn="l"/>
              </a:tabLst>
            </a:pPr>
            <a:r>
              <a:rPr lang="zh-CN" altLang="zh-CN" sz="1800" dirty="0">
                <a:solidFill>
                  <a:srgbClr val="000000"/>
                </a:solidFill>
                <a:effectLst/>
                <a:latin typeface="Times New Roman" panose="02020603050405020304" pitchFamily="18" charset="0"/>
                <a:ea typeface="宋体" panose="02010600030101010101" pitchFamily="2" charset="-122"/>
              </a:rPr>
              <a:t>安全质量：通过第三方安全审计，无高危、中危漏洞；用户密码加密存储，数据传输采用</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HTTPS </a:t>
            </a:r>
            <a:r>
              <a:rPr lang="zh-CN" altLang="zh-CN" sz="1800" dirty="0">
                <a:solidFill>
                  <a:srgbClr val="000000"/>
                </a:solidFill>
                <a:effectLst/>
                <a:latin typeface="Times New Roman" panose="02020603050405020304" pitchFamily="18" charset="0"/>
                <a:ea typeface="宋体" panose="02010600030101010101" pitchFamily="2" charset="-122"/>
              </a:rPr>
              <a:t>协议，防御常见</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Web </a:t>
            </a:r>
            <a:r>
              <a:rPr lang="zh-CN" altLang="zh-CN" sz="1800" dirty="0">
                <a:solidFill>
                  <a:srgbClr val="000000"/>
                </a:solidFill>
                <a:effectLst/>
                <a:latin typeface="Times New Roman" panose="02020603050405020304" pitchFamily="18" charset="0"/>
                <a:ea typeface="宋体" panose="02010600030101010101" pitchFamily="2" charset="-122"/>
              </a:rPr>
              <a:t>攻击。</a:t>
            </a:r>
            <a:endParaRPr lang="zh-CN" altLang="zh-CN" sz="1800" dirty="0">
              <a:solidFill>
                <a:srgbClr val="000000"/>
              </a:solidFill>
              <a:effectLst/>
              <a:latin typeface="Arial" panose="020B0604020202020204" pitchFamily="34" charset="0"/>
              <a:ea typeface="Arial" panose="020B0604020202020204" pitchFamily="34" charset="0"/>
            </a:endParaRPr>
          </a:p>
          <a:p>
            <a:pPr marL="342900" indent="-342900" eaLnBrk="0">
              <a:lnSpc>
                <a:spcPct val="125000"/>
              </a:lnSpc>
              <a:buFont typeface="+mj-lt"/>
              <a:buAutoNum type="arabicPeriod"/>
              <a:tabLst>
                <a:tab pos="457200" algn="l"/>
              </a:tabLst>
            </a:pPr>
            <a:r>
              <a:rPr lang="en-US" altLang="zh-CN" dirty="0" err="1">
                <a:solidFill>
                  <a:srgbClr val="000000"/>
                </a:solidFill>
                <a:latin typeface="Times New Roman" panose="02020603050405020304" pitchFamily="18" charset="0"/>
                <a:ea typeface="宋体" panose="02010600030101010101" pitchFamily="2" charset="-122"/>
              </a:rPr>
              <a:t>兼容性质量：支持</a:t>
            </a:r>
            <a:r>
              <a:rPr lang="en-US" altLang="zh-CN" dirty="0">
                <a:solidFill>
                  <a:srgbClr val="000000"/>
                </a:solidFill>
                <a:latin typeface="Times New Roman" panose="02020603050405020304" pitchFamily="18" charset="0"/>
                <a:ea typeface="宋体" panose="02010600030101010101" pitchFamily="2" charset="-122"/>
              </a:rPr>
              <a:t> </a:t>
            </a:r>
            <a:r>
              <a:rPr lang="en-US" altLang="zh-CN" dirty="0" err="1">
                <a:solidFill>
                  <a:srgbClr val="000000"/>
                </a:solidFill>
                <a:latin typeface="Times New Roman" panose="02020603050405020304" pitchFamily="18" charset="0"/>
                <a:ea typeface="宋体" panose="02010600030101010101" pitchFamily="2" charset="-122"/>
              </a:rPr>
              <a:t>Chrome、Firefox、Edge、Safari</a:t>
            </a:r>
            <a:r>
              <a:rPr lang="en-US" altLang="zh-CN" dirty="0">
                <a:solidFill>
                  <a:srgbClr val="000000"/>
                </a:solidFill>
                <a:latin typeface="Times New Roman" panose="02020603050405020304" pitchFamily="18" charset="0"/>
                <a:ea typeface="宋体" panose="02010600030101010101" pitchFamily="2" charset="-122"/>
              </a:rPr>
              <a:t> </a:t>
            </a:r>
            <a:r>
              <a:rPr lang="en-US" altLang="zh-CN" dirty="0" err="1">
                <a:solidFill>
                  <a:srgbClr val="000000"/>
                </a:solidFill>
                <a:latin typeface="Times New Roman" panose="02020603050405020304" pitchFamily="18" charset="0"/>
                <a:ea typeface="宋体" panose="02010600030101010101" pitchFamily="2" charset="-122"/>
              </a:rPr>
              <a:t>等主流浏览器（最新</a:t>
            </a:r>
            <a:r>
              <a:rPr lang="en-US" altLang="zh-CN" dirty="0">
                <a:solidFill>
                  <a:srgbClr val="000000"/>
                </a:solidFill>
                <a:latin typeface="Times New Roman" panose="02020603050405020304" pitchFamily="18" charset="0"/>
                <a:ea typeface="宋体" panose="02010600030101010101" pitchFamily="2" charset="-122"/>
              </a:rPr>
              <a:t> 3 </a:t>
            </a:r>
            <a:r>
              <a:rPr lang="en-US" altLang="zh-CN" dirty="0" err="1">
                <a:solidFill>
                  <a:srgbClr val="000000"/>
                </a:solidFill>
                <a:latin typeface="Times New Roman" panose="02020603050405020304" pitchFamily="18" charset="0"/>
                <a:ea typeface="宋体" panose="02010600030101010101" pitchFamily="2" charset="-122"/>
              </a:rPr>
              <a:t>个版本）及</a:t>
            </a:r>
            <a:r>
              <a:rPr lang="en-US" altLang="zh-CN" dirty="0">
                <a:solidFill>
                  <a:srgbClr val="000000"/>
                </a:solidFill>
                <a:latin typeface="Times New Roman" panose="02020603050405020304" pitchFamily="18" charset="0"/>
                <a:ea typeface="宋体" panose="02010600030101010101" pitchFamily="2" charset="-122"/>
              </a:rPr>
              <a:t> </a:t>
            </a:r>
            <a:r>
              <a:rPr lang="en-US" altLang="zh-CN" dirty="0" err="1">
                <a:solidFill>
                  <a:srgbClr val="000000"/>
                </a:solidFill>
                <a:latin typeface="Times New Roman" panose="02020603050405020304" pitchFamily="18" charset="0"/>
                <a:ea typeface="宋体" panose="02010600030101010101" pitchFamily="2" charset="-122"/>
              </a:rPr>
              <a:t>iOS、Android</a:t>
            </a:r>
            <a:r>
              <a:rPr lang="en-US" altLang="zh-CN" dirty="0">
                <a:solidFill>
                  <a:srgbClr val="000000"/>
                </a:solidFill>
                <a:latin typeface="Times New Roman" panose="02020603050405020304" pitchFamily="18" charset="0"/>
                <a:ea typeface="宋体" panose="02010600030101010101" pitchFamily="2" charset="-122"/>
              </a:rPr>
              <a:t> </a:t>
            </a:r>
            <a:r>
              <a:rPr lang="en-US" altLang="zh-CN" dirty="0" err="1">
                <a:solidFill>
                  <a:srgbClr val="000000"/>
                </a:solidFill>
                <a:latin typeface="Times New Roman" panose="02020603050405020304" pitchFamily="18" charset="0"/>
                <a:ea typeface="宋体" panose="02010600030101010101" pitchFamily="2" charset="-122"/>
              </a:rPr>
              <a:t>移动端设备，适配无明显异常</a:t>
            </a:r>
            <a:r>
              <a:rPr lang="en-US" altLang="zh-CN" dirty="0">
                <a:solidFill>
                  <a:srgbClr val="000000"/>
                </a:solidFill>
                <a:latin typeface="Times New Roman" panose="02020603050405020304" pitchFamily="18" charset="0"/>
                <a:ea typeface="宋体" panose="02010600030101010101" pitchFamily="2" charset="-122"/>
              </a:rPr>
              <a:t>。</a:t>
            </a:r>
            <a:endParaRPr lang="zh-CN" altLang="zh-CN" dirty="0">
              <a:solidFill>
                <a:srgbClr val="000000"/>
              </a:solidFill>
              <a:latin typeface="Times New Roman" panose="02020603050405020304" pitchFamily="18" charset="0"/>
              <a:ea typeface="宋体" panose="02010600030101010101" pitchFamily="2" charset="-122"/>
            </a:endParaRPr>
          </a:p>
          <a:p>
            <a:pPr marL="342900" lvl="0" indent="-342900" eaLnBrk="0">
              <a:lnSpc>
                <a:spcPct val="125000"/>
              </a:lnSpc>
              <a:buFont typeface="+mj-lt"/>
              <a:buAutoNum type="arabicPeriod"/>
              <a:tabLst>
                <a:tab pos="457200" algn="l"/>
              </a:tabLst>
            </a:pPr>
            <a:r>
              <a:rPr lang="zh-CN" altLang="zh-CN" sz="1800" dirty="0">
                <a:solidFill>
                  <a:srgbClr val="000000"/>
                </a:solidFill>
                <a:effectLst/>
                <a:latin typeface="Times New Roman" panose="02020603050405020304" pitchFamily="18" charset="0"/>
                <a:ea typeface="宋体" panose="02010600030101010101" pitchFamily="2" charset="-122"/>
              </a:rPr>
              <a:t>文档质量：所有交付文档（需求说明书、设计文档、测试报告、操作手册等）齐全、规范，内容与实际项目一致，具备可读性和可操作性。</a:t>
            </a:r>
            <a:endParaRPr lang="zh-CN" altLang="zh-CN" sz="1800" dirty="0">
              <a:solidFill>
                <a:srgbClr val="00000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28470219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0FD06-83F5-271A-C19C-19F3B5EEDEE2}"/>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CAAAB8FE-7693-EFCD-77D4-5217EE12C0BC}"/>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E4186914-3E41-B16B-0DD6-56A49850EE3B}"/>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F1B8CF7E-EEA1-AD8C-B710-559323B6F267}"/>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D4818938-DFDE-A942-D2A2-EBE6C0BCA72A}"/>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FE940DA8-4B84-B5A5-5551-C55570397CE0}"/>
              </a:ext>
            </a:extLst>
          </p:cNvPr>
          <p:cNvSpPr txBox="1"/>
          <p:nvPr/>
        </p:nvSpPr>
        <p:spPr>
          <a:xfrm>
            <a:off x="1410978" y="693555"/>
            <a:ext cx="2068195" cy="584775"/>
          </a:xfrm>
          <a:prstGeom prst="rect">
            <a:avLst/>
          </a:prstGeom>
          <a:noFill/>
        </p:spPr>
        <p:txBody>
          <a:bodyPr wrap="none" rtlCol="0">
            <a:spAutoFit/>
          </a:bodyPr>
          <a:lstStyle/>
          <a:p>
            <a:r>
              <a:rPr lang="en-US" altLang="zh-CN" sz="3200" dirty="0"/>
              <a:t>3</a:t>
            </a:r>
            <a:r>
              <a:rPr lang="zh-CN" altLang="en-US" sz="3200" dirty="0"/>
              <a:t>质量管理</a:t>
            </a:r>
            <a:endParaRPr lang="zh-CN" altLang="en-US" sz="3200" dirty="0">
              <a:solidFill>
                <a:srgbClr val="00355C"/>
              </a:solidFill>
            </a:endParaRPr>
          </a:p>
        </p:txBody>
      </p:sp>
      <p:grpSp>
        <p:nvGrpSpPr>
          <p:cNvPr id="66" name="组合 65">
            <a:extLst>
              <a:ext uri="{FF2B5EF4-FFF2-40B4-BE49-F238E27FC236}">
                <a16:creationId xmlns:a16="http://schemas.microsoft.com/office/drawing/2014/main" id="{88EBE9AD-E938-2BB4-02D4-D8FB7CC434AF}"/>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CE4FFFC8-6148-78BD-0666-728BF06CCE33}"/>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19F1AEB0-05A0-95A0-BBC3-B1AD242C0595}"/>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7E14854F-6DAA-867E-1B8A-607FEF085776}"/>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54F843FD-DBFB-99FB-673D-77A597CD6F18}"/>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F300A760-8C76-4E57-203A-7014EBDB64DD}"/>
              </a:ext>
            </a:extLst>
          </p:cNvPr>
          <p:cNvSpPr txBox="1"/>
          <p:nvPr/>
        </p:nvSpPr>
        <p:spPr>
          <a:xfrm>
            <a:off x="1364615" y="1490980"/>
            <a:ext cx="1696085" cy="407670"/>
          </a:xfrm>
          <a:prstGeom prst="rect">
            <a:avLst/>
          </a:prstGeom>
        </p:spPr>
        <p:txBody>
          <a:bodyPr>
            <a:noAutofit/>
          </a:bodyPr>
          <a:lstStyle/>
          <a:p>
            <a:pPr>
              <a:lnSpc>
                <a:spcPct val="125000"/>
              </a:lnSpc>
              <a:defRPr/>
            </a:pPr>
            <a:r>
              <a:rPr lang="en-US" altLang="zh-CN" dirty="0" err="1"/>
              <a:t>质量保障措施</a:t>
            </a:r>
            <a:endParaRPr lang="zh-CN" altLang="en-US" sz="2400" noProof="0" dirty="0">
              <a:ln>
                <a:noFill/>
              </a:ln>
              <a:solidFill>
                <a:schemeClr val="tx1">
                  <a:lumMod val="95000"/>
                  <a:lumOff val="5000"/>
                </a:schemeClr>
              </a:solidFill>
              <a:effectLst/>
              <a:uLnTx/>
              <a:uFillTx/>
              <a:cs typeface="+mn-ea"/>
            </a:endParaRPr>
          </a:p>
        </p:txBody>
      </p:sp>
      <p:sp>
        <p:nvSpPr>
          <p:cNvPr id="5" name="文本框 4">
            <a:extLst>
              <a:ext uri="{FF2B5EF4-FFF2-40B4-BE49-F238E27FC236}">
                <a16:creationId xmlns:a16="http://schemas.microsoft.com/office/drawing/2014/main" id="{A68B100A-82E5-8374-6963-F74D73DB45AD}"/>
              </a:ext>
            </a:extLst>
          </p:cNvPr>
          <p:cNvSpPr txBox="1"/>
          <p:nvPr/>
        </p:nvSpPr>
        <p:spPr>
          <a:xfrm>
            <a:off x="2078038" y="2033492"/>
            <a:ext cx="8215312" cy="3900363"/>
          </a:xfrm>
          <a:prstGeom prst="rect">
            <a:avLst/>
          </a:prstGeom>
          <a:noFill/>
        </p:spPr>
        <p:txBody>
          <a:bodyPr wrap="square">
            <a:spAutoFit/>
          </a:bodyPr>
          <a:lstStyle/>
          <a:p>
            <a:pPr marL="342900" lvl="0" indent="-342900" eaLnBrk="0">
              <a:lnSpc>
                <a:spcPct val="125000"/>
              </a:lnSpc>
              <a:buFont typeface="+mj-lt"/>
              <a:buAutoNum type="arabicPeriod"/>
              <a:tabLst>
                <a:tab pos="457200" algn="l"/>
              </a:tabLst>
            </a:pPr>
            <a:r>
              <a:rPr lang="zh-CN" altLang="zh-CN" sz="2000" dirty="0">
                <a:latin typeface="Times New Roman" panose="02020603050405020304" pitchFamily="18" charset="0"/>
                <a:ea typeface="宋体" panose="02010600030101010101" pitchFamily="2" charset="-122"/>
              </a:rPr>
              <a:t>建立质量台账：记录各阶段质量问题、整改措施、整改结果、责任人及完成时间，确保问题可追溯。</a:t>
            </a:r>
          </a:p>
          <a:p>
            <a:pPr marL="342900" lvl="0" indent="-342900" eaLnBrk="0">
              <a:lnSpc>
                <a:spcPct val="125000"/>
              </a:lnSpc>
              <a:buFont typeface="+mj-lt"/>
              <a:buAutoNum type="arabicPeriod"/>
              <a:tabLst>
                <a:tab pos="457200" algn="l"/>
              </a:tabLst>
            </a:pPr>
            <a:r>
              <a:rPr lang="zh-CN" altLang="zh-CN" sz="2000" dirty="0">
                <a:latin typeface="Times New Roman" panose="02020603050405020304" pitchFamily="18" charset="0"/>
                <a:ea typeface="宋体" panose="02010600030101010101" pitchFamily="2" charset="-122"/>
              </a:rPr>
              <a:t>制定编码规范：明确前端（</a:t>
            </a:r>
            <a:r>
              <a:rPr lang="en-US" altLang="zh-CN" sz="2000" dirty="0">
                <a:latin typeface="Times New Roman" panose="02020603050405020304" pitchFamily="18" charset="0"/>
                <a:ea typeface="宋体" panose="02010600030101010101" pitchFamily="2" charset="-122"/>
              </a:rPr>
              <a:t>React</a:t>
            </a:r>
            <a:r>
              <a:rPr lang="zh-CN" altLang="zh-CN" sz="2000" dirty="0">
                <a:latin typeface="Times New Roman" panose="02020603050405020304" pitchFamily="18" charset="0"/>
                <a:ea typeface="宋体" panose="02010600030101010101" pitchFamily="2" charset="-122"/>
              </a:rPr>
              <a:t>）、后端（</a:t>
            </a:r>
            <a:r>
              <a:rPr lang="en-US" altLang="zh-CN" sz="2000" dirty="0">
                <a:latin typeface="Times New Roman" panose="02020603050405020304" pitchFamily="18" charset="0"/>
                <a:ea typeface="宋体" panose="02010600030101010101" pitchFamily="2" charset="-122"/>
              </a:rPr>
              <a:t>Spring Boot</a:t>
            </a:r>
            <a:r>
              <a:rPr lang="zh-CN" altLang="zh-CN" sz="2000" dirty="0">
                <a:latin typeface="Times New Roman" panose="02020603050405020304" pitchFamily="18" charset="0"/>
                <a:ea typeface="宋体" panose="02010600030101010101" pitchFamily="2" charset="-122"/>
              </a:rPr>
              <a:t>）编码标准，包括命名规则、注释要求、代码结构等，提升代码可读性和可维护性。</a:t>
            </a:r>
          </a:p>
          <a:p>
            <a:pPr marL="342900" lvl="0" indent="-342900" eaLnBrk="0">
              <a:lnSpc>
                <a:spcPct val="125000"/>
              </a:lnSpc>
              <a:buFont typeface="+mj-lt"/>
              <a:buAutoNum type="arabicPeriod"/>
              <a:tabLst>
                <a:tab pos="457200" algn="l"/>
              </a:tabLst>
            </a:pPr>
            <a:r>
              <a:rPr lang="en-US" altLang="zh-CN" sz="2000" dirty="0" err="1">
                <a:latin typeface="Times New Roman" panose="02020603050405020304" pitchFamily="18" charset="0"/>
                <a:ea typeface="宋体" panose="02010600030101010101" pitchFamily="2" charset="-122"/>
              </a:rPr>
              <a:t>引入自动化测试工具：前端使用</a:t>
            </a:r>
            <a:r>
              <a:rPr lang="en-US" altLang="zh-CN" sz="2000" dirty="0">
                <a:latin typeface="Times New Roman" panose="02020603050405020304" pitchFamily="18" charset="0"/>
                <a:ea typeface="宋体" panose="02010600030101010101" pitchFamily="2" charset="-122"/>
              </a:rPr>
              <a:t> </a:t>
            </a:r>
            <a:r>
              <a:rPr lang="en-US" altLang="zh-CN" sz="2000" dirty="0" err="1">
                <a:latin typeface="Times New Roman" panose="02020603050405020304" pitchFamily="18" charset="0"/>
                <a:ea typeface="宋体" panose="02010600030101010101" pitchFamily="2" charset="-122"/>
              </a:rPr>
              <a:t>Jest、React</a:t>
            </a:r>
            <a:r>
              <a:rPr lang="en-US" altLang="zh-CN" sz="2000" dirty="0">
                <a:latin typeface="Times New Roman" panose="02020603050405020304" pitchFamily="18" charset="0"/>
                <a:ea typeface="宋体" panose="02010600030101010101" pitchFamily="2" charset="-122"/>
              </a:rPr>
              <a:t> Testing </a:t>
            </a:r>
            <a:r>
              <a:rPr lang="en-US" altLang="zh-CN" sz="2000" dirty="0" err="1">
                <a:latin typeface="Times New Roman" panose="02020603050405020304" pitchFamily="18" charset="0"/>
                <a:ea typeface="宋体" panose="02010600030101010101" pitchFamily="2" charset="-122"/>
              </a:rPr>
              <a:t>Library，后端使用</a:t>
            </a:r>
            <a:r>
              <a:rPr lang="en-US" altLang="zh-CN" sz="2000" dirty="0">
                <a:latin typeface="Times New Roman" panose="02020603050405020304" pitchFamily="18" charset="0"/>
                <a:ea typeface="宋体" panose="02010600030101010101" pitchFamily="2" charset="-122"/>
              </a:rPr>
              <a:t> </a:t>
            </a:r>
            <a:r>
              <a:rPr lang="en-US" altLang="zh-CN" sz="2000" dirty="0" err="1">
                <a:latin typeface="Times New Roman" panose="02020603050405020304" pitchFamily="18" charset="0"/>
                <a:ea typeface="宋体" panose="02010600030101010101" pitchFamily="2" charset="-122"/>
              </a:rPr>
              <a:t>JUnit、Mockito，提高单元测试效率和覆盖率</a:t>
            </a:r>
            <a:r>
              <a:rPr lang="en-US" altLang="zh-CN" sz="2000" dirty="0">
                <a:latin typeface="Times New Roman" panose="02020603050405020304" pitchFamily="18" charset="0"/>
                <a:ea typeface="宋体" panose="02010600030101010101" pitchFamily="2" charset="-122"/>
              </a:rPr>
              <a:t>。</a:t>
            </a:r>
            <a:endParaRPr lang="zh-CN" altLang="zh-CN" sz="2000" dirty="0">
              <a:latin typeface="Times New Roman" panose="02020603050405020304" pitchFamily="18" charset="0"/>
              <a:ea typeface="宋体" panose="02010600030101010101" pitchFamily="2" charset="-122"/>
            </a:endParaRPr>
          </a:p>
          <a:p>
            <a:pPr marL="342900" lvl="0" indent="-342900" eaLnBrk="0">
              <a:lnSpc>
                <a:spcPct val="125000"/>
              </a:lnSpc>
              <a:buFont typeface="+mj-lt"/>
              <a:buAutoNum type="arabicPeriod"/>
              <a:tabLst>
                <a:tab pos="457200" algn="l"/>
              </a:tabLst>
            </a:pPr>
            <a:r>
              <a:rPr lang="zh-CN" altLang="zh-CN" sz="2000" dirty="0">
                <a:latin typeface="Times New Roman" panose="02020603050405020304" pitchFamily="18" charset="0"/>
                <a:ea typeface="宋体" panose="02010600030101010101" pitchFamily="2" charset="-122"/>
              </a:rPr>
              <a:t>定期质量评审：每两周结合里程碑评审开展质量复盘，分析质量问题根源，优化后续开发和测试流程。</a:t>
            </a:r>
          </a:p>
          <a:p>
            <a:pPr marL="342900" lvl="0" indent="-342900" eaLnBrk="0">
              <a:lnSpc>
                <a:spcPct val="125000"/>
              </a:lnSpc>
              <a:buFont typeface="+mj-lt"/>
              <a:buAutoNum type="arabicPeriod"/>
              <a:tabLst>
                <a:tab pos="457200" algn="l"/>
              </a:tabLst>
            </a:pPr>
            <a:r>
              <a:rPr lang="zh-CN" altLang="zh-CN" sz="2000" dirty="0">
                <a:latin typeface="Times New Roman" panose="02020603050405020304" pitchFamily="18" charset="0"/>
                <a:ea typeface="宋体" panose="02010600030101010101" pitchFamily="2" charset="-122"/>
              </a:rPr>
              <a:t>风险预判机制：针对第三方</a:t>
            </a:r>
            <a:r>
              <a:rPr lang="en-US" altLang="zh-CN" sz="2000" dirty="0">
                <a:latin typeface="Times New Roman" panose="02020603050405020304" pitchFamily="18" charset="0"/>
                <a:ea typeface="宋体" panose="02010600030101010101" pitchFamily="2" charset="-122"/>
              </a:rPr>
              <a:t> API </a:t>
            </a:r>
            <a:r>
              <a:rPr lang="zh-CN" altLang="zh-CN" sz="2000" dirty="0">
                <a:latin typeface="Times New Roman" panose="02020603050405020304" pitchFamily="18" charset="0"/>
                <a:ea typeface="宋体" panose="02010600030101010101" pitchFamily="2" charset="-122"/>
              </a:rPr>
              <a:t>准确率、技术集成复杂度等潜在质量风险，提前制定应对方案，避免影响项目质量。</a:t>
            </a:r>
          </a:p>
        </p:txBody>
      </p:sp>
    </p:spTree>
    <p:extLst>
      <p:ext uri="{BB962C8B-B14F-4D97-AF65-F5344CB8AC3E}">
        <p14:creationId xmlns:p14="http://schemas.microsoft.com/office/powerpoint/2010/main" val="21092074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416A37-EE99-08A7-1610-3C8011ABDB60}"/>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A661FEE5-327A-F09A-2F97-2A6ADD3BC174}"/>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C53678BD-6CE8-136E-5F41-4C0947CF9B7F}"/>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E78CE0D0-4C58-4CBB-6290-477C12511249}"/>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2D63E9DA-E64F-FFE2-7823-9E9C725A32EF}"/>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BD2276AC-3F8C-BBBD-48B1-5C6EABF12E3B}"/>
              </a:ext>
            </a:extLst>
          </p:cNvPr>
          <p:cNvSpPr txBox="1"/>
          <p:nvPr/>
        </p:nvSpPr>
        <p:spPr>
          <a:xfrm>
            <a:off x="1410978" y="693555"/>
            <a:ext cx="2068195" cy="584775"/>
          </a:xfrm>
          <a:prstGeom prst="rect">
            <a:avLst/>
          </a:prstGeom>
          <a:noFill/>
        </p:spPr>
        <p:txBody>
          <a:bodyPr wrap="none" rtlCol="0">
            <a:spAutoFit/>
          </a:bodyPr>
          <a:lstStyle/>
          <a:p>
            <a:r>
              <a:rPr lang="en-US" altLang="zh-CN" sz="3200" dirty="0"/>
              <a:t>3</a:t>
            </a:r>
            <a:r>
              <a:rPr lang="zh-CN" altLang="en-US" sz="3200" dirty="0"/>
              <a:t>风险管理</a:t>
            </a:r>
            <a:endParaRPr lang="zh-CN" altLang="en-US" sz="3200" dirty="0">
              <a:solidFill>
                <a:srgbClr val="00355C"/>
              </a:solidFill>
            </a:endParaRPr>
          </a:p>
        </p:txBody>
      </p:sp>
      <p:grpSp>
        <p:nvGrpSpPr>
          <p:cNvPr id="66" name="组合 65">
            <a:extLst>
              <a:ext uri="{FF2B5EF4-FFF2-40B4-BE49-F238E27FC236}">
                <a16:creationId xmlns:a16="http://schemas.microsoft.com/office/drawing/2014/main" id="{B93246A4-9015-08E3-8E97-1852E8271409}"/>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23BAC99B-119B-8CB1-2C07-46E72642B255}"/>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E2D68EA5-6C7A-41CD-EC29-49C66DC3D027}"/>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F409F125-AD0B-BD47-73B4-720BA1774D5A}"/>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22EFA1B0-4D60-3099-560A-B91936CBB55C}"/>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A09CD671-D905-88E1-C470-7E5C0E88CFE1}"/>
              </a:ext>
            </a:extLst>
          </p:cNvPr>
          <p:cNvSpPr txBox="1"/>
          <p:nvPr/>
        </p:nvSpPr>
        <p:spPr>
          <a:xfrm>
            <a:off x="1364615" y="1490980"/>
            <a:ext cx="2172335" cy="388620"/>
          </a:xfrm>
          <a:prstGeom prst="rect">
            <a:avLst/>
          </a:prstGeom>
        </p:spPr>
        <p:txBody>
          <a:bodyPr>
            <a:noAutofit/>
          </a:bodyPr>
          <a:lstStyle/>
          <a:p>
            <a:pPr>
              <a:lnSpc>
                <a:spcPct val="125000"/>
              </a:lnSpc>
              <a:defRPr/>
            </a:pPr>
            <a:r>
              <a:rPr lang="en-US" altLang="zh-CN" dirty="0" err="1"/>
              <a:t>风险管理责任分工</a:t>
            </a:r>
            <a:endParaRPr lang="zh-CN" altLang="en-US" sz="2400" noProof="0" dirty="0">
              <a:ln>
                <a:noFill/>
              </a:ln>
              <a:solidFill>
                <a:schemeClr val="tx1">
                  <a:lumMod val="95000"/>
                  <a:lumOff val="5000"/>
                </a:schemeClr>
              </a:solidFill>
              <a:effectLst/>
              <a:uLnTx/>
              <a:uFillTx/>
              <a:cs typeface="+mn-ea"/>
            </a:endParaRPr>
          </a:p>
        </p:txBody>
      </p:sp>
      <p:graphicFrame>
        <p:nvGraphicFramePr>
          <p:cNvPr id="5" name="对象 4">
            <a:extLst>
              <a:ext uri="{FF2B5EF4-FFF2-40B4-BE49-F238E27FC236}">
                <a16:creationId xmlns:a16="http://schemas.microsoft.com/office/drawing/2014/main" id="{4887BBA0-26ED-EC09-29D2-8D98CD4C82CB}"/>
              </a:ext>
            </a:extLst>
          </p:cNvPr>
          <p:cNvGraphicFramePr>
            <a:graphicFrameLocks noChangeAspect="1"/>
          </p:cNvGraphicFramePr>
          <p:nvPr>
            <p:extLst>
              <p:ext uri="{D42A27DB-BD31-4B8C-83A1-F6EECF244321}">
                <p14:modId xmlns:p14="http://schemas.microsoft.com/office/powerpoint/2010/main" val="811806345"/>
              </p:ext>
            </p:extLst>
          </p:nvPr>
        </p:nvGraphicFramePr>
        <p:xfrm>
          <a:off x="1271094" y="2020834"/>
          <a:ext cx="9649812" cy="3514832"/>
        </p:xfrm>
        <a:graphic>
          <a:graphicData uri="http://schemas.openxmlformats.org/presentationml/2006/ole">
            <mc:AlternateContent xmlns:mc="http://schemas.openxmlformats.org/markup-compatibility/2006">
              <mc:Choice xmlns:v="urn:schemas-microsoft-com:vml" Requires="v">
                <p:oleObj name="Document" r:id="rId2" imgW="5273690" imgH="1920755" progId="Word.Document.12">
                  <p:embed/>
                </p:oleObj>
              </mc:Choice>
              <mc:Fallback>
                <p:oleObj name="Document" r:id="rId2" imgW="5273690" imgH="1920755" progId="Word.Document.12">
                  <p:embed/>
                  <p:pic>
                    <p:nvPicPr>
                      <p:cNvPr id="0" name=""/>
                      <p:cNvPicPr/>
                      <p:nvPr/>
                    </p:nvPicPr>
                    <p:blipFill>
                      <a:blip r:embed="rId3"/>
                      <a:stretch>
                        <a:fillRect/>
                      </a:stretch>
                    </p:blipFill>
                    <p:spPr>
                      <a:xfrm>
                        <a:off x="1271094" y="2020834"/>
                        <a:ext cx="9649812" cy="3514832"/>
                      </a:xfrm>
                      <a:prstGeom prst="rect">
                        <a:avLst/>
                      </a:prstGeom>
                    </p:spPr>
                  </p:pic>
                </p:oleObj>
              </mc:Fallback>
            </mc:AlternateContent>
          </a:graphicData>
        </a:graphic>
      </p:graphicFrame>
    </p:spTree>
    <p:extLst>
      <p:ext uri="{BB962C8B-B14F-4D97-AF65-F5344CB8AC3E}">
        <p14:creationId xmlns:p14="http://schemas.microsoft.com/office/powerpoint/2010/main" val="42789479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6E398-2FC8-3587-76B4-8D602DDEFF9E}"/>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3CA3D257-967C-6D3D-3C8D-CECB8B524EC9}"/>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E69B1789-DB78-E160-9A8D-2045703807B8}"/>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0AFDBB2F-90CA-D550-A87B-4B1BAFCD383B}"/>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35773274-412F-6113-781A-9E329988DBCD}"/>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5284BC03-D5CE-6C65-BE54-4047C9EDF6B3}"/>
              </a:ext>
            </a:extLst>
          </p:cNvPr>
          <p:cNvSpPr txBox="1"/>
          <p:nvPr/>
        </p:nvSpPr>
        <p:spPr>
          <a:xfrm>
            <a:off x="1410978" y="693555"/>
            <a:ext cx="2068195" cy="584775"/>
          </a:xfrm>
          <a:prstGeom prst="rect">
            <a:avLst/>
          </a:prstGeom>
          <a:noFill/>
        </p:spPr>
        <p:txBody>
          <a:bodyPr wrap="none" rtlCol="0">
            <a:spAutoFit/>
          </a:bodyPr>
          <a:lstStyle/>
          <a:p>
            <a:r>
              <a:rPr lang="en-US" altLang="zh-CN" sz="3200" dirty="0"/>
              <a:t>3</a:t>
            </a:r>
            <a:r>
              <a:rPr lang="zh-CN" altLang="en-US" sz="3200" dirty="0"/>
              <a:t>沟通管理</a:t>
            </a:r>
            <a:endParaRPr lang="zh-CN" altLang="en-US" sz="3200" dirty="0">
              <a:solidFill>
                <a:srgbClr val="00355C"/>
              </a:solidFill>
            </a:endParaRPr>
          </a:p>
        </p:txBody>
      </p:sp>
      <p:grpSp>
        <p:nvGrpSpPr>
          <p:cNvPr id="66" name="组合 65">
            <a:extLst>
              <a:ext uri="{FF2B5EF4-FFF2-40B4-BE49-F238E27FC236}">
                <a16:creationId xmlns:a16="http://schemas.microsoft.com/office/drawing/2014/main" id="{D68059E2-91CF-4A92-803E-445FC1AA8974}"/>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466DB455-2BF1-65AE-3E14-79C2327E7785}"/>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CFCFB964-7CE4-6800-3743-098FA786CB65}"/>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80A6470D-4653-D6A7-050F-FBD8EF2C3F9B}"/>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B999A115-046D-D551-B79A-550B1EBB1D39}"/>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48546158-7957-CFB3-1420-CACF06EFE99B}"/>
              </a:ext>
            </a:extLst>
          </p:cNvPr>
          <p:cNvSpPr txBox="1"/>
          <p:nvPr/>
        </p:nvSpPr>
        <p:spPr>
          <a:xfrm>
            <a:off x="1364615" y="1490980"/>
            <a:ext cx="2762885" cy="388620"/>
          </a:xfrm>
          <a:prstGeom prst="rect">
            <a:avLst/>
          </a:prstGeom>
        </p:spPr>
        <p:txBody>
          <a:bodyPr>
            <a:noAutofit/>
          </a:bodyPr>
          <a:lstStyle/>
          <a:p>
            <a:pPr>
              <a:lnSpc>
                <a:spcPct val="125000"/>
              </a:lnSpc>
              <a:defRPr/>
            </a:pPr>
            <a:r>
              <a:rPr lang="zh-CN" altLang="zh-CN" b="1" dirty="0"/>
              <a:t>沟通对象、内容与方式</a:t>
            </a:r>
          </a:p>
          <a:p>
            <a:pPr>
              <a:lnSpc>
                <a:spcPct val="125000"/>
              </a:lnSpc>
              <a:defRPr/>
            </a:pPr>
            <a:endParaRPr lang="zh-CN" altLang="en-US" sz="2400" noProof="0" dirty="0">
              <a:ln>
                <a:noFill/>
              </a:ln>
              <a:solidFill>
                <a:schemeClr val="tx1">
                  <a:lumMod val="95000"/>
                  <a:lumOff val="5000"/>
                </a:schemeClr>
              </a:solidFill>
              <a:effectLst/>
              <a:uLnTx/>
              <a:uFillTx/>
              <a:cs typeface="+mn-ea"/>
            </a:endParaRPr>
          </a:p>
        </p:txBody>
      </p:sp>
      <p:graphicFrame>
        <p:nvGraphicFramePr>
          <p:cNvPr id="5" name="对象 4">
            <a:extLst>
              <a:ext uri="{FF2B5EF4-FFF2-40B4-BE49-F238E27FC236}">
                <a16:creationId xmlns:a16="http://schemas.microsoft.com/office/drawing/2014/main" id="{F4E59217-4857-D9F4-54C8-BC4EA62737FA}"/>
              </a:ext>
            </a:extLst>
          </p:cNvPr>
          <p:cNvGraphicFramePr>
            <a:graphicFrameLocks noChangeAspect="1"/>
          </p:cNvGraphicFramePr>
          <p:nvPr>
            <p:extLst>
              <p:ext uri="{D42A27DB-BD31-4B8C-83A1-F6EECF244321}">
                <p14:modId xmlns:p14="http://schemas.microsoft.com/office/powerpoint/2010/main" val="3322703056"/>
              </p:ext>
            </p:extLst>
          </p:nvPr>
        </p:nvGraphicFramePr>
        <p:xfrm>
          <a:off x="2523281" y="1936750"/>
          <a:ext cx="7107880" cy="4345607"/>
        </p:xfrm>
        <a:graphic>
          <a:graphicData uri="http://schemas.openxmlformats.org/presentationml/2006/ole">
            <mc:AlternateContent xmlns:mc="http://schemas.openxmlformats.org/markup-compatibility/2006">
              <mc:Choice xmlns:v="urn:schemas-microsoft-com:vml" Requires="v">
                <p:oleObj name="Document" r:id="rId2" imgW="5273690" imgH="3223816" progId="Word.Document.12">
                  <p:embed/>
                </p:oleObj>
              </mc:Choice>
              <mc:Fallback>
                <p:oleObj name="Document" r:id="rId2" imgW="5273690" imgH="3223816" progId="Word.Document.12">
                  <p:embed/>
                  <p:pic>
                    <p:nvPicPr>
                      <p:cNvPr id="0" name=""/>
                      <p:cNvPicPr/>
                      <p:nvPr/>
                    </p:nvPicPr>
                    <p:blipFill>
                      <a:blip r:embed="rId3"/>
                      <a:stretch>
                        <a:fillRect/>
                      </a:stretch>
                    </p:blipFill>
                    <p:spPr>
                      <a:xfrm>
                        <a:off x="2523281" y="1936750"/>
                        <a:ext cx="7107880" cy="4345607"/>
                      </a:xfrm>
                      <a:prstGeom prst="rect">
                        <a:avLst/>
                      </a:prstGeom>
                    </p:spPr>
                  </p:pic>
                </p:oleObj>
              </mc:Fallback>
            </mc:AlternateContent>
          </a:graphicData>
        </a:graphic>
      </p:graphicFrame>
    </p:spTree>
    <p:extLst>
      <p:ext uri="{BB962C8B-B14F-4D97-AF65-F5344CB8AC3E}">
        <p14:creationId xmlns:p14="http://schemas.microsoft.com/office/powerpoint/2010/main" val="1205422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D1883-623B-16BC-7A32-47A8C28F3966}"/>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E741580A-F55B-101C-29A6-1B0AE69928E5}"/>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5EC1E241-8913-FBF8-A42E-D4B9FE7B48E4}"/>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E7A7B98A-F480-8659-67ED-241733E2A3D5}"/>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3AC35D7D-2CFA-6EE5-632D-C5B666C7915F}"/>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66FC318A-9B38-7A04-BD72-912E48561005}"/>
              </a:ext>
            </a:extLst>
          </p:cNvPr>
          <p:cNvSpPr txBox="1"/>
          <p:nvPr/>
        </p:nvSpPr>
        <p:spPr>
          <a:xfrm>
            <a:off x="1410978" y="693555"/>
            <a:ext cx="2068195" cy="584775"/>
          </a:xfrm>
          <a:prstGeom prst="rect">
            <a:avLst/>
          </a:prstGeom>
          <a:noFill/>
        </p:spPr>
        <p:txBody>
          <a:bodyPr wrap="none" rtlCol="0">
            <a:spAutoFit/>
          </a:bodyPr>
          <a:lstStyle/>
          <a:p>
            <a:r>
              <a:rPr lang="en-US" altLang="zh-CN" sz="3200" dirty="0"/>
              <a:t>3</a:t>
            </a:r>
            <a:r>
              <a:rPr lang="zh-CN" altLang="en-US" sz="3200" dirty="0"/>
              <a:t>沟通管理</a:t>
            </a:r>
            <a:endParaRPr lang="zh-CN" altLang="en-US" sz="3200" dirty="0">
              <a:solidFill>
                <a:srgbClr val="00355C"/>
              </a:solidFill>
            </a:endParaRPr>
          </a:p>
        </p:txBody>
      </p:sp>
      <p:grpSp>
        <p:nvGrpSpPr>
          <p:cNvPr id="66" name="组合 65">
            <a:extLst>
              <a:ext uri="{FF2B5EF4-FFF2-40B4-BE49-F238E27FC236}">
                <a16:creationId xmlns:a16="http://schemas.microsoft.com/office/drawing/2014/main" id="{6CF087FE-E62B-3AFA-47CF-D6AAF6480572}"/>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200C73A0-B9DD-728B-ED69-E5EF19077417}"/>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DFCE4B98-5B31-516D-240D-EAFF92B941AB}"/>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CE7ECCB1-E2DE-C200-42EF-FB7CDCE63800}"/>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51EB6C56-752C-B9D2-8985-556F82066A9F}"/>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0107BD79-8369-13EC-48B0-E73D36826229}"/>
              </a:ext>
            </a:extLst>
          </p:cNvPr>
          <p:cNvSpPr txBox="1"/>
          <p:nvPr/>
        </p:nvSpPr>
        <p:spPr>
          <a:xfrm>
            <a:off x="1364615" y="1490980"/>
            <a:ext cx="2762885" cy="388620"/>
          </a:xfrm>
          <a:prstGeom prst="rect">
            <a:avLst/>
          </a:prstGeom>
        </p:spPr>
        <p:txBody>
          <a:bodyPr>
            <a:noAutofit/>
          </a:bodyPr>
          <a:lstStyle/>
          <a:p>
            <a:r>
              <a:rPr lang="zh-CN" altLang="zh-CN" b="1" dirty="0"/>
              <a:t>沟通文档与记录</a:t>
            </a:r>
          </a:p>
        </p:txBody>
      </p:sp>
      <p:sp>
        <p:nvSpPr>
          <p:cNvPr id="4" name="文本框 3">
            <a:extLst>
              <a:ext uri="{FF2B5EF4-FFF2-40B4-BE49-F238E27FC236}">
                <a16:creationId xmlns:a16="http://schemas.microsoft.com/office/drawing/2014/main" id="{DA354095-EE0A-918B-94A8-8E807C58E009}"/>
              </a:ext>
            </a:extLst>
          </p:cNvPr>
          <p:cNvSpPr txBox="1"/>
          <p:nvPr/>
        </p:nvSpPr>
        <p:spPr>
          <a:xfrm>
            <a:off x="2097088" y="1922332"/>
            <a:ext cx="7940674" cy="3172087"/>
          </a:xfrm>
          <a:prstGeom prst="rect">
            <a:avLst/>
          </a:prstGeom>
          <a:noFill/>
        </p:spPr>
        <p:txBody>
          <a:bodyPr wrap="square">
            <a:spAutoFit/>
          </a:bodyPr>
          <a:lstStyle/>
          <a:p>
            <a:pPr marL="342900" lvl="0" indent="-342900" eaLnBrk="0">
              <a:lnSpc>
                <a:spcPct val="125000"/>
              </a:lnSpc>
              <a:buFont typeface="+mj-lt"/>
              <a:buAutoNum type="arabicPeriod"/>
              <a:tabLst>
                <a:tab pos="457200" algn="l"/>
              </a:tabLst>
            </a:pPr>
            <a:r>
              <a:rPr lang="zh-CN" altLang="zh-CN" sz="1800" dirty="0">
                <a:solidFill>
                  <a:srgbClr val="000000"/>
                </a:solidFill>
                <a:effectLst/>
                <a:latin typeface="Times New Roman" panose="02020603050405020304" pitchFamily="18" charset="0"/>
                <a:ea typeface="宋体" panose="02010600030101010101" pitchFamily="2" charset="-122"/>
              </a:rPr>
              <a:t>会议纪要：所有正式会议（里程碑评审会议、技术评审会议等）需形成会议纪要，记录会议时间、参与人员、核心内容、决议、行动项及责任人，会后</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1 </a:t>
            </a:r>
            <a:r>
              <a:rPr lang="zh-CN" altLang="zh-CN" sz="1800" dirty="0">
                <a:solidFill>
                  <a:srgbClr val="000000"/>
                </a:solidFill>
                <a:effectLst/>
                <a:latin typeface="Times New Roman" panose="02020603050405020304" pitchFamily="18" charset="0"/>
                <a:ea typeface="宋体" panose="02010600030101010101" pitchFamily="2" charset="-122"/>
              </a:rPr>
              <a:t>个工作日内分发至相关人员，需确认的事项由接收方回复确认。</a:t>
            </a:r>
            <a:endParaRPr lang="zh-CN" altLang="zh-CN" sz="1800" dirty="0">
              <a:solidFill>
                <a:srgbClr val="000000"/>
              </a:solidFill>
              <a:effectLst/>
              <a:latin typeface="Arial" panose="020B0604020202020204" pitchFamily="34" charset="0"/>
              <a:ea typeface="Arial" panose="020B0604020202020204" pitchFamily="34" charset="0"/>
            </a:endParaRPr>
          </a:p>
          <a:p>
            <a:pPr marL="342900" lvl="0" indent="-342900" eaLnBrk="0">
              <a:lnSpc>
                <a:spcPct val="125000"/>
              </a:lnSpc>
              <a:buFont typeface="+mj-lt"/>
              <a:buAutoNum type="arabicPeriod"/>
              <a:tabLst>
                <a:tab pos="457200" algn="l"/>
              </a:tabLst>
            </a:pPr>
            <a:r>
              <a:rPr lang="zh-CN" altLang="zh-CN" sz="1800" dirty="0">
                <a:solidFill>
                  <a:srgbClr val="000000"/>
                </a:solidFill>
                <a:effectLst/>
                <a:latin typeface="Times New Roman" panose="02020603050405020304" pitchFamily="18" charset="0"/>
                <a:ea typeface="宋体" panose="02010600030101010101" pitchFamily="2" charset="-122"/>
              </a:rPr>
              <a:t>进度报告：每周进度报告采用固定模板，包含进度对比（计划</a:t>
            </a:r>
            <a:r>
              <a:rPr lang="en-US" altLang="zh-CN" sz="1800" dirty="0">
                <a:solidFill>
                  <a:srgbClr val="000000"/>
                </a:solidFill>
                <a:effectLst/>
                <a:latin typeface="Times New Roman" panose="02020603050405020304" pitchFamily="18" charset="0"/>
                <a:ea typeface="宋体" panose="02010600030101010101" pitchFamily="2" charset="-122"/>
                <a:cs typeface="Arial" panose="020B0604020202020204" pitchFamily="34" charset="0"/>
              </a:rPr>
              <a:t> vs </a:t>
            </a:r>
            <a:r>
              <a:rPr lang="zh-CN" altLang="zh-CN" sz="1800" dirty="0">
                <a:solidFill>
                  <a:srgbClr val="000000"/>
                </a:solidFill>
                <a:effectLst/>
                <a:latin typeface="Times New Roman" panose="02020603050405020304" pitchFamily="18" charset="0"/>
                <a:ea typeface="宋体" panose="02010600030101010101" pitchFamily="2" charset="-122"/>
              </a:rPr>
              <a:t>实际）、成果展示、问题清单、下周计划、资源需求等内容，存档备查。</a:t>
            </a:r>
            <a:endParaRPr lang="zh-CN" altLang="zh-CN" sz="1800" dirty="0">
              <a:solidFill>
                <a:srgbClr val="000000"/>
              </a:solidFill>
              <a:effectLst/>
              <a:latin typeface="Arial" panose="020B0604020202020204" pitchFamily="34" charset="0"/>
              <a:ea typeface="Arial" panose="020B0604020202020204" pitchFamily="34" charset="0"/>
            </a:endParaRPr>
          </a:p>
          <a:p>
            <a:pPr marL="342900" lvl="0" indent="-342900" eaLnBrk="0">
              <a:lnSpc>
                <a:spcPct val="125000"/>
              </a:lnSpc>
              <a:buFont typeface="+mj-lt"/>
              <a:buAutoNum type="arabicPeriod"/>
              <a:tabLst>
                <a:tab pos="457200" algn="l"/>
              </a:tabLst>
            </a:pPr>
            <a:r>
              <a:rPr lang="zh-CN" altLang="zh-CN" sz="1800" dirty="0">
                <a:solidFill>
                  <a:srgbClr val="000000"/>
                </a:solidFill>
                <a:effectLst/>
                <a:latin typeface="Times New Roman" panose="02020603050405020304" pitchFamily="18" charset="0"/>
                <a:ea typeface="宋体" panose="02010600030101010101" pitchFamily="2" charset="-122"/>
              </a:rPr>
              <a:t>沟通台账：记录重要沟通事项（需求变更、问题处理、风险沟通等）、沟通时间、沟通对象、沟通结果、后续行动，确保沟通可追溯。</a:t>
            </a:r>
            <a:endParaRPr lang="zh-CN" altLang="zh-CN" sz="1800" dirty="0">
              <a:solidFill>
                <a:srgbClr val="000000"/>
              </a:solidFill>
              <a:effectLst/>
              <a:latin typeface="Arial" panose="020B0604020202020204" pitchFamily="34" charset="0"/>
              <a:ea typeface="Arial" panose="020B0604020202020204" pitchFamily="34" charset="0"/>
            </a:endParaRPr>
          </a:p>
          <a:p>
            <a:pPr marL="342900" lvl="0" indent="-342900" eaLnBrk="0">
              <a:lnSpc>
                <a:spcPct val="125000"/>
              </a:lnSpc>
              <a:buFont typeface="+mj-lt"/>
              <a:buAutoNum type="arabicPeriod"/>
              <a:tabLst>
                <a:tab pos="457200" algn="l"/>
              </a:tabLst>
            </a:pPr>
            <a:r>
              <a:rPr lang="zh-CN" altLang="zh-CN" sz="1800" dirty="0">
                <a:solidFill>
                  <a:srgbClr val="000000"/>
                </a:solidFill>
                <a:effectLst/>
                <a:latin typeface="Times New Roman" panose="02020603050405020304" pitchFamily="18" charset="0"/>
                <a:ea typeface="宋体" panose="02010600030101010101" pitchFamily="2" charset="-122"/>
              </a:rPr>
              <a:t>邮件存档：所有与项目相关的正式邮件（验收申请、变更通知、合同补充协议等）需分类存档，包括发送方、接收方、邮件内容、附件等。</a:t>
            </a:r>
            <a:endParaRPr lang="zh-CN" altLang="zh-CN" sz="1800" dirty="0">
              <a:solidFill>
                <a:srgbClr val="000000"/>
              </a:solidFill>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3493034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04</a:t>
              </a:r>
              <a:endParaRPr lang="zh-CN" altLang="en-US" sz="4000" i="1" dirty="0">
                <a:solidFill>
                  <a:schemeClr val="bg1"/>
                </a:solidFill>
              </a:endParaRPr>
            </a:p>
          </p:txBody>
        </p:sp>
      </p:grpSp>
      <p:sp>
        <p:nvSpPr>
          <p:cNvPr id="70" name="文本框 69"/>
          <p:cNvSpPr txBox="1"/>
          <p:nvPr/>
        </p:nvSpPr>
        <p:spPr>
          <a:xfrm>
            <a:off x="5497296" y="3291266"/>
            <a:ext cx="2031325" cy="646331"/>
          </a:xfrm>
          <a:prstGeom prst="rect">
            <a:avLst/>
          </a:prstGeom>
          <a:noFill/>
        </p:spPr>
        <p:txBody>
          <a:bodyPr wrap="none" rtlCol="0">
            <a:spAutoFit/>
          </a:bodyPr>
          <a:lstStyle/>
          <a:p>
            <a:pPr algn="l"/>
            <a:r>
              <a:rPr lang="zh-CN" altLang="en-US" sz="3600" dirty="0"/>
              <a:t>核心成果</a:t>
            </a:r>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04</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646878" cy="584775"/>
          </a:xfrm>
          <a:prstGeom prst="rect">
            <a:avLst/>
          </a:prstGeom>
          <a:noFill/>
        </p:spPr>
        <p:txBody>
          <a:bodyPr wrap="none" rtlCol="0">
            <a:spAutoFit/>
          </a:bodyPr>
          <a:lstStyle/>
          <a:p>
            <a:pPr algn="l"/>
            <a:r>
              <a:rPr lang="zh-CN" altLang="en-US" sz="3200" dirty="0">
                <a:solidFill>
                  <a:srgbClr val="00355C"/>
                </a:solidFill>
              </a:rPr>
              <a:t>核心功能清单</a:t>
            </a:r>
          </a:p>
        </p:txBody>
      </p:sp>
      <p:grpSp>
        <p:nvGrpSpPr>
          <p:cNvPr id="66" name="组合 65"/>
          <p:cNvGrpSpPr/>
          <p:nvPr/>
        </p:nvGrpSpPr>
        <p:grpSpPr>
          <a:xfrm>
            <a:off x="-913511" y="-1730840"/>
            <a:ext cx="13957141" cy="10476193"/>
            <a:chOff x="-913511" y="-1730840"/>
            <a:chExt cx="13957141" cy="10476193"/>
          </a:xfrm>
        </p:grpSpPr>
        <p:sp>
          <p:nvSpPr>
            <p:cNvPr id="45" name="斜纹 4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pSp>
        <p:nvGrpSpPr>
          <p:cNvPr id="51" name="组合 50"/>
          <p:cNvGrpSpPr/>
          <p:nvPr>
            <p:custDataLst>
              <p:tags r:id="rId1"/>
            </p:custDataLst>
          </p:nvPr>
        </p:nvGrpSpPr>
        <p:grpSpPr>
          <a:xfrm>
            <a:off x="1387516" y="1872778"/>
            <a:ext cx="9416969" cy="1939811"/>
            <a:chOff x="1660875" y="2194272"/>
            <a:chExt cx="9416969" cy="1939811"/>
          </a:xfrm>
        </p:grpSpPr>
        <p:grpSp>
          <p:nvGrpSpPr>
            <p:cNvPr id="47" name="组合 46"/>
            <p:cNvGrpSpPr/>
            <p:nvPr/>
          </p:nvGrpSpPr>
          <p:grpSpPr>
            <a:xfrm>
              <a:off x="1660875" y="2194272"/>
              <a:ext cx="1893661" cy="1939811"/>
              <a:chOff x="1660875" y="2194272"/>
              <a:chExt cx="1893661" cy="1939811"/>
            </a:xfrm>
          </p:grpSpPr>
          <p:sp>
            <p:nvSpPr>
              <p:cNvPr id="21" name="任意多边形: 形状 20"/>
              <p:cNvSpPr/>
              <p:nvPr>
                <p:custDataLst>
                  <p:tags r:id="rId21"/>
                </p:custDataLst>
              </p:nvPr>
            </p:nvSpPr>
            <p:spPr>
              <a:xfrm rot="5400000">
                <a:off x="2027445"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5" name="图形 4" descr="徽章 1 纯色填充"/>
              <p:cNvPicPr>
                <a:picLocks noChangeAspect="1"/>
              </p:cNvPicPr>
              <p:nvPr>
                <p:custDataLst>
                  <p:tags r:id="rId22"/>
                </p:custDataLst>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2254559" y="3427791"/>
                <a:ext cx="706292" cy="706292"/>
              </a:xfrm>
              <a:prstGeom prst="rect">
                <a:avLst/>
              </a:prstGeom>
            </p:spPr>
          </p:pic>
        </p:grpSp>
        <p:grpSp>
          <p:nvGrpSpPr>
            <p:cNvPr id="48" name="组合 47"/>
            <p:cNvGrpSpPr/>
            <p:nvPr/>
          </p:nvGrpSpPr>
          <p:grpSpPr>
            <a:xfrm>
              <a:off x="4168644" y="2194272"/>
              <a:ext cx="1893661" cy="1939811"/>
              <a:chOff x="4168644" y="2194272"/>
              <a:chExt cx="1893661" cy="1939811"/>
            </a:xfrm>
          </p:grpSpPr>
          <p:sp>
            <p:nvSpPr>
              <p:cNvPr id="33" name="任意多边形: 形状 32"/>
              <p:cNvSpPr/>
              <p:nvPr>
                <p:custDataLst>
                  <p:tags r:id="rId19"/>
                </p:custDataLst>
              </p:nvPr>
            </p:nvSpPr>
            <p:spPr>
              <a:xfrm rot="5400000">
                <a:off x="4535214"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6" name="图形 25" descr="徽章 纯色填充"/>
              <p:cNvPicPr>
                <a:picLocks noChangeAspect="1"/>
              </p:cNvPicPr>
              <p:nvPr>
                <p:custDataLst>
                  <p:tags r:id="rId20"/>
                </p:custDataLst>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762328" y="3427791"/>
                <a:ext cx="706292" cy="706292"/>
              </a:xfrm>
              <a:prstGeom prst="rect">
                <a:avLst/>
              </a:prstGeom>
            </p:spPr>
          </p:pic>
        </p:grpSp>
        <p:grpSp>
          <p:nvGrpSpPr>
            <p:cNvPr id="49" name="组合 48"/>
            <p:cNvGrpSpPr/>
            <p:nvPr/>
          </p:nvGrpSpPr>
          <p:grpSpPr>
            <a:xfrm>
              <a:off x="6676413" y="2194272"/>
              <a:ext cx="1893661" cy="1939811"/>
              <a:chOff x="6676413" y="2194272"/>
              <a:chExt cx="1893661" cy="1939811"/>
            </a:xfrm>
          </p:grpSpPr>
          <p:sp>
            <p:nvSpPr>
              <p:cNvPr id="37" name="任意多边形: 形状 36"/>
              <p:cNvSpPr/>
              <p:nvPr>
                <p:custDataLst>
                  <p:tags r:id="rId17"/>
                </p:custDataLst>
              </p:nvPr>
            </p:nvSpPr>
            <p:spPr>
              <a:xfrm rot="5400000">
                <a:off x="7042983"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28" name="图形 27" descr="徽章 3 纯色填充"/>
              <p:cNvPicPr>
                <a:picLocks noChangeAspect="1"/>
              </p:cNvPicPr>
              <p:nvPr>
                <p:custDataLst>
                  <p:tags r:id="rId18"/>
                </p:custDataLst>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270097" y="3427791"/>
                <a:ext cx="706292" cy="706292"/>
              </a:xfrm>
              <a:prstGeom prst="rect">
                <a:avLst/>
              </a:prstGeom>
            </p:spPr>
          </p:pic>
        </p:grpSp>
        <p:grpSp>
          <p:nvGrpSpPr>
            <p:cNvPr id="50" name="组合 49"/>
            <p:cNvGrpSpPr/>
            <p:nvPr/>
          </p:nvGrpSpPr>
          <p:grpSpPr>
            <a:xfrm>
              <a:off x="9184183" y="2194272"/>
              <a:ext cx="1893661" cy="1939811"/>
              <a:chOff x="9184183" y="2194272"/>
              <a:chExt cx="1893661" cy="1939811"/>
            </a:xfrm>
          </p:grpSpPr>
          <p:sp>
            <p:nvSpPr>
              <p:cNvPr id="43" name="任意多边形: 形状 42"/>
              <p:cNvSpPr/>
              <p:nvPr>
                <p:custDataLst>
                  <p:tags r:id="rId15"/>
                </p:custDataLst>
              </p:nvPr>
            </p:nvSpPr>
            <p:spPr>
              <a:xfrm rot="5400000">
                <a:off x="9550753" y="1827702"/>
                <a:ext cx="1160521" cy="1893661"/>
              </a:xfrm>
              <a:custGeom>
                <a:avLst/>
                <a:gdLst>
                  <a:gd name="connsiteX0" fmla="*/ 0 w 1160521"/>
                  <a:gd name="connsiteY0" fmla="*/ 1730590 h 1893661"/>
                  <a:gd name="connsiteX1" fmla="*/ 0 w 1160521"/>
                  <a:gd name="connsiteY1" fmla="*/ 163071 h 1893661"/>
                  <a:gd name="connsiteX2" fmla="*/ 163071 w 1160521"/>
                  <a:gd name="connsiteY2" fmla="*/ 0 h 1893661"/>
                  <a:gd name="connsiteX3" fmla="*/ 815337 w 1160521"/>
                  <a:gd name="connsiteY3" fmla="*/ 0 h 1893661"/>
                  <a:gd name="connsiteX4" fmla="*/ 978408 w 1160521"/>
                  <a:gd name="connsiteY4" fmla="*/ 163071 h 1893661"/>
                  <a:gd name="connsiteX5" fmla="*/ 978408 w 1160521"/>
                  <a:gd name="connsiteY5" fmla="*/ 764717 h 1893661"/>
                  <a:gd name="connsiteX6" fmla="*/ 1160521 w 1160521"/>
                  <a:gd name="connsiteY6" fmla="*/ 946831 h 1893661"/>
                  <a:gd name="connsiteX7" fmla="*/ 978408 w 1160521"/>
                  <a:gd name="connsiteY7" fmla="*/ 1128944 h 1893661"/>
                  <a:gd name="connsiteX8" fmla="*/ 978408 w 1160521"/>
                  <a:gd name="connsiteY8" fmla="*/ 1730590 h 1893661"/>
                  <a:gd name="connsiteX9" fmla="*/ 815337 w 1160521"/>
                  <a:gd name="connsiteY9" fmla="*/ 1893661 h 1893661"/>
                  <a:gd name="connsiteX10" fmla="*/ 163071 w 1160521"/>
                  <a:gd name="connsiteY10" fmla="*/ 1893661 h 1893661"/>
                  <a:gd name="connsiteX11" fmla="*/ 0 w 1160521"/>
                  <a:gd name="connsiteY11" fmla="*/ 1730590 h 189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0521" h="1893661">
                    <a:moveTo>
                      <a:pt x="0" y="1730590"/>
                    </a:moveTo>
                    <a:lnTo>
                      <a:pt x="0" y="163071"/>
                    </a:lnTo>
                    <a:cubicBezTo>
                      <a:pt x="0" y="73009"/>
                      <a:pt x="73009" y="0"/>
                      <a:pt x="163071" y="0"/>
                    </a:cubicBezTo>
                    <a:lnTo>
                      <a:pt x="815337" y="0"/>
                    </a:lnTo>
                    <a:cubicBezTo>
                      <a:pt x="905399" y="0"/>
                      <a:pt x="978408" y="73009"/>
                      <a:pt x="978408" y="163071"/>
                    </a:cubicBezTo>
                    <a:lnTo>
                      <a:pt x="978408" y="764717"/>
                    </a:lnTo>
                    <a:lnTo>
                      <a:pt x="1160521" y="946831"/>
                    </a:lnTo>
                    <a:lnTo>
                      <a:pt x="978408" y="1128944"/>
                    </a:lnTo>
                    <a:lnTo>
                      <a:pt x="978408" y="1730590"/>
                    </a:lnTo>
                    <a:cubicBezTo>
                      <a:pt x="978408" y="1820652"/>
                      <a:pt x="905399" y="1893661"/>
                      <a:pt x="815337" y="1893661"/>
                    </a:cubicBezTo>
                    <a:lnTo>
                      <a:pt x="163071" y="1893661"/>
                    </a:lnTo>
                    <a:cubicBezTo>
                      <a:pt x="73009" y="1893661"/>
                      <a:pt x="0" y="1820652"/>
                      <a:pt x="0" y="1730590"/>
                    </a:cubicBezTo>
                    <a:close/>
                  </a:path>
                </a:pathLst>
              </a:cu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30" name="图形 29" descr="徽章 4 纯色填充"/>
              <p:cNvPicPr>
                <a:picLocks noChangeAspect="1"/>
              </p:cNvPicPr>
              <p:nvPr>
                <p:custDataLst>
                  <p:tags r:id="rId16"/>
                </p:custDataLst>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777867" y="3427791"/>
                <a:ext cx="706292" cy="706292"/>
              </a:xfrm>
              <a:prstGeom prst="rect">
                <a:avLst/>
              </a:prstGeom>
            </p:spPr>
          </p:pic>
        </p:grpSp>
      </p:grpSp>
      <p:grpSp>
        <p:nvGrpSpPr>
          <p:cNvPr id="64" name="组合 63"/>
          <p:cNvGrpSpPr/>
          <p:nvPr>
            <p:custDataLst>
              <p:tags r:id="rId2"/>
            </p:custDataLst>
          </p:nvPr>
        </p:nvGrpSpPr>
        <p:grpSpPr>
          <a:xfrm>
            <a:off x="1482327" y="3886443"/>
            <a:ext cx="9322022" cy="2115820"/>
            <a:chOff x="1482327" y="3795003"/>
            <a:chExt cx="9322022" cy="2115820"/>
          </a:xfrm>
        </p:grpSpPr>
        <p:grpSp>
          <p:nvGrpSpPr>
            <p:cNvPr id="52" name="组合 51"/>
            <p:cNvGrpSpPr/>
            <p:nvPr/>
          </p:nvGrpSpPr>
          <p:grpSpPr>
            <a:xfrm>
              <a:off x="1482327" y="3795003"/>
              <a:ext cx="1888490" cy="2110740"/>
              <a:chOff x="8503862" y="3481269"/>
              <a:chExt cx="2320051" cy="2110740"/>
            </a:xfrm>
          </p:grpSpPr>
          <p:sp>
            <p:nvSpPr>
              <p:cNvPr id="53" name="文本框 60"/>
              <p:cNvSpPr/>
              <p:nvPr>
                <p:custDataLst>
                  <p:tags r:id="rId13"/>
                </p:custDataLst>
              </p:nvPr>
            </p:nvSpPr>
            <p:spPr>
              <a:xfrm>
                <a:off x="8503862" y="4041339"/>
                <a:ext cx="2320051" cy="1550670"/>
              </a:xfrm>
              <a:prstGeom prst="rect">
                <a:avLst/>
              </a:prstGeom>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用户注册</a:t>
                </a:r>
              </a:p>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用户登录</a:t>
                </a:r>
              </a:p>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密码重置</a:t>
                </a:r>
              </a:p>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退出登录</a:t>
                </a:r>
              </a:p>
            </p:txBody>
          </p:sp>
          <p:sp>
            <p:nvSpPr>
              <p:cNvPr id="54" name="文本框 53"/>
              <p:cNvSpPr txBox="1"/>
              <p:nvPr>
                <p:custDataLst>
                  <p:tags r:id="rId14"/>
                </p:custDataLst>
              </p:nvPr>
            </p:nvSpPr>
            <p:spPr>
              <a:xfrm>
                <a:off x="8773000" y="3481269"/>
                <a:ext cx="1780994" cy="494665"/>
              </a:xfrm>
              <a:prstGeom prst="rect">
                <a:avLst/>
              </a:prstGeom>
              <a:noFill/>
            </p:spPr>
            <p:txBody>
              <a:bodyPr wrap="square" rtlCol="0">
                <a:noAutofit/>
              </a:bodyPr>
              <a:lstStyle/>
              <a:p>
                <a:pPr algn="ctr"/>
                <a:r>
                  <a:rPr lang="zh-CN" altLang="en-US" sz="2400" dirty="0">
                    <a:solidFill>
                      <a:schemeClr val="tx1">
                        <a:lumMod val="95000"/>
                        <a:lumOff val="5000"/>
                      </a:schemeClr>
                    </a:solidFill>
                  </a:rPr>
                  <a:t>用户管理</a:t>
                </a:r>
              </a:p>
            </p:txBody>
          </p:sp>
        </p:grpSp>
        <p:grpSp>
          <p:nvGrpSpPr>
            <p:cNvPr id="55" name="组合 54"/>
            <p:cNvGrpSpPr/>
            <p:nvPr/>
          </p:nvGrpSpPr>
          <p:grpSpPr>
            <a:xfrm>
              <a:off x="3960171" y="3795003"/>
              <a:ext cx="1888490" cy="2115820"/>
              <a:chOff x="8503862" y="3481269"/>
              <a:chExt cx="2320051" cy="2115820"/>
            </a:xfrm>
          </p:grpSpPr>
          <p:sp>
            <p:nvSpPr>
              <p:cNvPr id="56" name="文本框 60"/>
              <p:cNvSpPr/>
              <p:nvPr>
                <p:custDataLst>
                  <p:tags r:id="rId11"/>
                </p:custDataLst>
              </p:nvPr>
            </p:nvSpPr>
            <p:spPr>
              <a:xfrm>
                <a:off x="8503862" y="4041339"/>
                <a:ext cx="2320051" cy="1555750"/>
              </a:xfrm>
              <a:prstGeom prst="rect">
                <a:avLst/>
              </a:prstGeom>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文字翻译</a:t>
                </a:r>
              </a:p>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图片翻译</a:t>
                </a:r>
              </a:p>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翻译历史</a:t>
                </a:r>
              </a:p>
            </p:txBody>
          </p:sp>
          <p:sp>
            <p:nvSpPr>
              <p:cNvPr id="57" name="文本框 56"/>
              <p:cNvSpPr txBox="1"/>
              <p:nvPr>
                <p:custDataLst>
                  <p:tags r:id="rId12"/>
                </p:custDataLst>
              </p:nvPr>
            </p:nvSpPr>
            <p:spPr>
              <a:xfrm>
                <a:off x="8773000" y="3481269"/>
                <a:ext cx="1780994" cy="494665"/>
              </a:xfrm>
              <a:prstGeom prst="rect">
                <a:avLst/>
              </a:prstGeom>
              <a:noFill/>
            </p:spPr>
            <p:txBody>
              <a:bodyPr wrap="square" rtlCol="0">
                <a:noAutofit/>
              </a:bodyPr>
              <a:lstStyle/>
              <a:p>
                <a:pPr algn="ctr"/>
                <a:r>
                  <a:rPr lang="zh-CN" altLang="en-US" sz="2400" dirty="0">
                    <a:solidFill>
                      <a:schemeClr val="tx1">
                        <a:lumMod val="95000"/>
                        <a:lumOff val="5000"/>
                      </a:schemeClr>
                    </a:solidFill>
                  </a:rPr>
                  <a:t>翻译服务</a:t>
                </a:r>
              </a:p>
            </p:txBody>
          </p:sp>
        </p:grpSp>
        <p:grpSp>
          <p:nvGrpSpPr>
            <p:cNvPr id="58" name="组合 57"/>
            <p:cNvGrpSpPr/>
            <p:nvPr/>
          </p:nvGrpSpPr>
          <p:grpSpPr>
            <a:xfrm>
              <a:off x="8915859" y="3795003"/>
              <a:ext cx="1888490" cy="2115820"/>
              <a:chOff x="8503862" y="3481269"/>
              <a:chExt cx="2320051" cy="2115820"/>
            </a:xfrm>
          </p:grpSpPr>
          <p:sp>
            <p:nvSpPr>
              <p:cNvPr id="59" name="文本框 60"/>
              <p:cNvSpPr/>
              <p:nvPr>
                <p:custDataLst>
                  <p:tags r:id="rId9"/>
                </p:custDataLst>
              </p:nvPr>
            </p:nvSpPr>
            <p:spPr>
              <a:xfrm>
                <a:off x="8503862" y="4041339"/>
                <a:ext cx="2320051" cy="1555750"/>
              </a:xfrm>
              <a:prstGeom prst="rect">
                <a:avLst/>
              </a:prstGeom>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en-US" altLang="zh-CN" sz="2000" b="0" i="0" u="none" strike="noStrike" kern="1200" cap="none" spc="0" normalizeH="0" baseline="0" noProof="0" dirty="0">
                    <a:ln>
                      <a:noFill/>
                    </a:ln>
                    <a:solidFill>
                      <a:schemeClr val="tx1">
                        <a:lumMod val="95000"/>
                        <a:lumOff val="5000"/>
                      </a:schemeClr>
                    </a:solidFill>
                    <a:effectLst/>
                    <a:uLnTx/>
                    <a:uFillTx/>
                    <a:cs typeface="+mn-ea"/>
                    <a:sym typeface="+mn-lt"/>
                  </a:rPr>
                  <a:t>IP</a:t>
                </a: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限流</a:t>
                </a:r>
              </a:p>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性能优化</a:t>
                </a:r>
              </a:p>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异常处理</a:t>
                </a:r>
              </a:p>
            </p:txBody>
          </p:sp>
          <p:sp>
            <p:nvSpPr>
              <p:cNvPr id="60" name="文本框 59"/>
              <p:cNvSpPr txBox="1"/>
              <p:nvPr>
                <p:custDataLst>
                  <p:tags r:id="rId10"/>
                </p:custDataLst>
              </p:nvPr>
            </p:nvSpPr>
            <p:spPr>
              <a:xfrm>
                <a:off x="8773000" y="3481269"/>
                <a:ext cx="1780994" cy="494665"/>
              </a:xfrm>
              <a:prstGeom prst="rect">
                <a:avLst/>
              </a:prstGeom>
              <a:noFill/>
            </p:spPr>
            <p:txBody>
              <a:bodyPr wrap="square" rtlCol="0">
                <a:noAutofit/>
              </a:bodyPr>
              <a:lstStyle/>
              <a:p>
                <a:pPr algn="ctr"/>
                <a:r>
                  <a:rPr lang="zh-CN" altLang="en-US" sz="2400" dirty="0">
                    <a:solidFill>
                      <a:schemeClr val="tx1">
                        <a:lumMod val="95000"/>
                        <a:lumOff val="5000"/>
                      </a:schemeClr>
                    </a:solidFill>
                  </a:rPr>
                  <a:t>安全控制</a:t>
                </a:r>
              </a:p>
            </p:txBody>
          </p:sp>
        </p:grpSp>
        <p:grpSp>
          <p:nvGrpSpPr>
            <p:cNvPr id="61" name="组合 60"/>
            <p:cNvGrpSpPr/>
            <p:nvPr/>
          </p:nvGrpSpPr>
          <p:grpSpPr>
            <a:xfrm>
              <a:off x="6438015" y="3795003"/>
              <a:ext cx="1888490" cy="2115820"/>
              <a:chOff x="8503862" y="3481269"/>
              <a:chExt cx="2320051" cy="2115820"/>
            </a:xfrm>
          </p:grpSpPr>
          <p:sp>
            <p:nvSpPr>
              <p:cNvPr id="62" name="文本框 60"/>
              <p:cNvSpPr/>
              <p:nvPr>
                <p:custDataLst>
                  <p:tags r:id="rId7"/>
                </p:custDataLst>
              </p:nvPr>
            </p:nvSpPr>
            <p:spPr>
              <a:xfrm>
                <a:off x="8503862" y="4041339"/>
                <a:ext cx="2320051" cy="1555750"/>
              </a:xfrm>
              <a:prstGeom prst="rect">
                <a:avLst/>
              </a:prstGeom>
            </p:spPr>
            <p:txBody>
              <a:bodyPr wrap="square">
                <a:no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主题切换</a:t>
                </a:r>
              </a:p>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响应式布局</a:t>
                </a:r>
              </a:p>
              <a:p>
                <a:pPr algn="ctr">
                  <a:lnSpc>
                    <a:spcPct val="125000"/>
                  </a:lnSpc>
                  <a:defRPr/>
                </a:pPr>
                <a:r>
                  <a:rPr kumimoji="0" lang="zh-CN" altLang="en-US" sz="2000" b="0" i="0" u="none" strike="noStrike" kern="1200" cap="none" spc="0" normalizeH="0" baseline="0" noProof="0" dirty="0">
                    <a:ln>
                      <a:noFill/>
                    </a:ln>
                    <a:solidFill>
                      <a:schemeClr val="tx1">
                        <a:lumMod val="95000"/>
                        <a:lumOff val="5000"/>
                      </a:schemeClr>
                    </a:solidFill>
                    <a:effectLst/>
                    <a:uLnTx/>
                    <a:uFillTx/>
                    <a:cs typeface="+mn-ea"/>
                    <a:sym typeface="+mn-lt"/>
                  </a:rPr>
                  <a:t>文件上传</a:t>
                </a:r>
              </a:p>
            </p:txBody>
          </p:sp>
          <p:sp>
            <p:nvSpPr>
              <p:cNvPr id="63" name="文本框 62"/>
              <p:cNvSpPr txBox="1"/>
              <p:nvPr>
                <p:custDataLst>
                  <p:tags r:id="rId8"/>
                </p:custDataLst>
              </p:nvPr>
            </p:nvSpPr>
            <p:spPr>
              <a:xfrm>
                <a:off x="8773000" y="3481269"/>
                <a:ext cx="1780994" cy="494665"/>
              </a:xfrm>
              <a:prstGeom prst="rect">
                <a:avLst/>
              </a:prstGeom>
              <a:noFill/>
            </p:spPr>
            <p:txBody>
              <a:bodyPr wrap="square" rtlCol="0">
                <a:noAutofit/>
              </a:bodyPr>
              <a:lstStyle/>
              <a:p>
                <a:pPr algn="ctr"/>
                <a:r>
                  <a:rPr lang="zh-CN" altLang="en-US" sz="2400" dirty="0">
                    <a:solidFill>
                      <a:schemeClr val="tx1">
                        <a:lumMod val="95000"/>
                        <a:lumOff val="5000"/>
                      </a:schemeClr>
                    </a:solidFill>
                  </a:rPr>
                  <a:t>前端交互</a:t>
                </a:r>
              </a:p>
            </p:txBody>
          </p:sp>
        </p:grpSp>
      </p:grpSp>
      <p:pic>
        <p:nvPicPr>
          <p:cNvPr id="68" name="图形 67" descr="上升趋势条形图 纯色填充"/>
          <p:cNvPicPr>
            <a:picLocks noChangeAspect="1"/>
          </p:cNvPicPr>
          <p:nvPr>
            <p:custDataLst>
              <p:tags r:id="rId3"/>
            </p:custDataLst>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400454" y="1872778"/>
            <a:ext cx="914400" cy="914400"/>
          </a:xfrm>
          <a:prstGeom prst="rect">
            <a:avLst/>
          </a:prstGeom>
        </p:spPr>
      </p:pic>
      <p:pic>
        <p:nvPicPr>
          <p:cNvPr id="72" name="图形 71" descr="孩子 纯色填充"/>
          <p:cNvPicPr>
            <a:picLocks noChangeAspect="1"/>
          </p:cNvPicPr>
          <p:nvPr>
            <p:custDataLst>
              <p:tags r:id="rId4"/>
            </p:custDataLst>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73691" y="1909631"/>
            <a:ext cx="914400" cy="914400"/>
          </a:xfrm>
          <a:prstGeom prst="rect">
            <a:avLst/>
          </a:prstGeom>
        </p:spPr>
      </p:pic>
      <p:pic>
        <p:nvPicPr>
          <p:cNvPr id="74" name="图形 73" descr="钱夹 纯色填充"/>
          <p:cNvPicPr>
            <a:picLocks noChangeAspect="1"/>
          </p:cNvPicPr>
          <p:nvPr>
            <p:custDataLst>
              <p:tags r:id="rId5"/>
            </p:custDataLst>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4381460" y="1887068"/>
            <a:ext cx="914400" cy="914400"/>
          </a:xfrm>
          <a:prstGeom prst="rect">
            <a:avLst/>
          </a:prstGeom>
        </p:spPr>
      </p:pic>
      <p:pic>
        <p:nvPicPr>
          <p:cNvPr id="3" name="图形 2" descr="剪贴板 纯色填充"/>
          <p:cNvPicPr>
            <a:picLocks noChangeAspect="1"/>
          </p:cNvPicPr>
          <p:nvPr>
            <p:custDataLst>
              <p:tags r:id="rId6"/>
            </p:custDataLst>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6930524" y="1909631"/>
            <a:ext cx="830231" cy="830231"/>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389859" y="5292604"/>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860231" y="4939639"/>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42" name="组合 41"/>
          <p:cNvGrpSpPr/>
          <p:nvPr/>
        </p:nvGrpSpPr>
        <p:grpSpPr>
          <a:xfrm>
            <a:off x="-788259" y="4802831"/>
            <a:ext cx="1034872" cy="3537000"/>
            <a:chOff x="-633182" y="4984372"/>
            <a:chExt cx="1034872" cy="3537000"/>
          </a:xfrm>
        </p:grpSpPr>
        <p:sp>
          <p:nvSpPr>
            <p:cNvPr id="38" name="斜纹 37"/>
            <p:cNvSpPr/>
            <p:nvPr/>
          </p:nvSpPr>
          <p:spPr>
            <a:xfrm rot="18776160" flipH="1">
              <a:off x="-1521793" y="6168624"/>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817434" y="6597888"/>
              <a:ext cx="3107736" cy="739231"/>
            </a:xfrm>
            <a:prstGeom prst="diagStripe">
              <a:avLst>
                <a:gd name="adj" fmla="val 67847"/>
              </a:avLst>
            </a:prstGeom>
            <a:gradFill>
              <a:gsLst>
                <a:gs pos="0">
                  <a:srgbClr val="E9AC01"/>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44" name="斜纹 43"/>
          <p:cNvSpPr/>
          <p:nvPr/>
        </p:nvSpPr>
        <p:spPr>
          <a:xfrm rot="7976160" flipH="1">
            <a:off x="10753964" y="-481796"/>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066482" y="-39923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7" name="组合 6"/>
          <p:cNvGrpSpPr/>
          <p:nvPr/>
        </p:nvGrpSpPr>
        <p:grpSpPr>
          <a:xfrm>
            <a:off x="5386667" y="1183734"/>
            <a:ext cx="1417219" cy="830997"/>
            <a:chOff x="5433488" y="659462"/>
            <a:chExt cx="1417219" cy="830997"/>
          </a:xfrm>
        </p:grpSpPr>
        <p:sp>
          <p:nvSpPr>
            <p:cNvPr id="69" name="矩形 68"/>
            <p:cNvSpPr/>
            <p:nvPr/>
          </p:nvSpPr>
          <p:spPr>
            <a:xfrm>
              <a:off x="5433488" y="1129915"/>
              <a:ext cx="1415772" cy="288381"/>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 name="文本框 1"/>
            <p:cNvSpPr txBox="1"/>
            <p:nvPr/>
          </p:nvSpPr>
          <p:spPr>
            <a:xfrm>
              <a:off x="5434935" y="659462"/>
              <a:ext cx="1415772" cy="830997"/>
            </a:xfrm>
            <a:prstGeom prst="rect">
              <a:avLst/>
            </a:prstGeom>
            <a:noFill/>
          </p:spPr>
          <p:txBody>
            <a:bodyPr wrap="none" rtlCol="0">
              <a:spAutoFit/>
            </a:bodyPr>
            <a:lstStyle/>
            <a:p>
              <a:r>
                <a:rPr lang="zh-CN" altLang="en-US" sz="4800" dirty="0">
                  <a:solidFill>
                    <a:srgbClr val="00355C"/>
                  </a:solidFill>
                </a:rPr>
                <a:t>目录</a:t>
              </a:r>
            </a:p>
          </p:txBody>
        </p:sp>
      </p:grpSp>
      <p:grpSp>
        <p:nvGrpSpPr>
          <p:cNvPr id="12" name="组合 11"/>
          <p:cNvGrpSpPr/>
          <p:nvPr>
            <p:custDataLst>
              <p:tags r:id="rId1"/>
            </p:custDataLst>
          </p:nvPr>
        </p:nvGrpSpPr>
        <p:grpSpPr>
          <a:xfrm>
            <a:off x="1895747" y="2642006"/>
            <a:ext cx="8409836" cy="1588555"/>
            <a:chOff x="1976639" y="2783879"/>
            <a:chExt cx="8409836" cy="1588555"/>
          </a:xfrm>
        </p:grpSpPr>
        <p:grpSp>
          <p:nvGrpSpPr>
            <p:cNvPr id="6" name="组合 5"/>
            <p:cNvGrpSpPr/>
            <p:nvPr/>
          </p:nvGrpSpPr>
          <p:grpSpPr>
            <a:xfrm>
              <a:off x="1976639" y="2814771"/>
              <a:ext cx="1402080" cy="1526771"/>
              <a:chOff x="2803487" y="2349283"/>
              <a:chExt cx="1402080" cy="1526771"/>
            </a:xfrm>
          </p:grpSpPr>
          <p:sp>
            <p:nvSpPr>
              <p:cNvPr id="3" name="文本框 2"/>
              <p:cNvSpPr txBox="1"/>
              <p:nvPr>
                <p:custDataLst>
                  <p:tags r:id="rId14"/>
                </p:custDataLst>
              </p:nvPr>
            </p:nvSpPr>
            <p:spPr>
              <a:xfrm>
                <a:off x="2803487" y="3414389"/>
                <a:ext cx="1402080" cy="461665"/>
              </a:xfrm>
              <a:prstGeom prst="rect">
                <a:avLst/>
              </a:prstGeom>
              <a:noFill/>
            </p:spPr>
            <p:txBody>
              <a:bodyPr wrap="square" rtlCol="0">
                <a:spAutoFit/>
              </a:bodyPr>
              <a:lstStyle/>
              <a:p>
                <a:pPr algn="ctr"/>
                <a:r>
                  <a:rPr lang="zh-CN" altLang="en-US" sz="2400" dirty="0">
                    <a:solidFill>
                      <a:srgbClr val="0B1D2B"/>
                    </a:solidFill>
                  </a:rPr>
                  <a:t>项目介绍</a:t>
                </a:r>
              </a:p>
            </p:txBody>
          </p:sp>
          <p:sp>
            <p:nvSpPr>
              <p:cNvPr id="30" name="矩形 29"/>
              <p:cNvSpPr/>
              <p:nvPr>
                <p:custDataLst>
                  <p:tags r:id="rId15"/>
                </p:custDataLst>
              </p:nvPr>
            </p:nvSpPr>
            <p:spPr>
              <a:xfrm rot="5400000">
                <a:off x="2960267"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2" name="文本框 31"/>
              <p:cNvSpPr txBox="1"/>
              <p:nvPr>
                <p:custDataLst>
                  <p:tags r:id="rId16"/>
                </p:custDataLst>
              </p:nvPr>
            </p:nvSpPr>
            <p:spPr>
              <a:xfrm>
                <a:off x="3009230" y="2509496"/>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grpSp>
          <p:nvGrpSpPr>
            <p:cNvPr id="8" name="组合 7"/>
            <p:cNvGrpSpPr/>
            <p:nvPr/>
          </p:nvGrpSpPr>
          <p:grpSpPr>
            <a:xfrm>
              <a:off x="4229574" y="2814771"/>
              <a:ext cx="1402080" cy="1515469"/>
              <a:chOff x="5356057" y="2349283"/>
              <a:chExt cx="1402080" cy="1515469"/>
            </a:xfrm>
          </p:grpSpPr>
          <p:sp>
            <p:nvSpPr>
              <p:cNvPr id="50" name="文本框 49"/>
              <p:cNvSpPr txBox="1"/>
              <p:nvPr>
                <p:custDataLst>
                  <p:tags r:id="rId11"/>
                </p:custDataLst>
              </p:nvPr>
            </p:nvSpPr>
            <p:spPr>
              <a:xfrm>
                <a:off x="5356057" y="3403087"/>
                <a:ext cx="1402080" cy="461665"/>
              </a:xfrm>
              <a:prstGeom prst="rect">
                <a:avLst/>
              </a:prstGeom>
              <a:noFill/>
            </p:spPr>
            <p:txBody>
              <a:bodyPr wrap="square" rtlCol="0">
                <a:spAutoFit/>
              </a:bodyPr>
              <a:lstStyle/>
              <a:p>
                <a:pPr algn="ctr"/>
                <a:r>
                  <a:rPr lang="zh-CN" altLang="en-US" sz="2400" dirty="0">
                    <a:solidFill>
                      <a:srgbClr val="0B1D2B"/>
                    </a:solidFill>
                  </a:rPr>
                  <a:t>团队分工</a:t>
                </a:r>
              </a:p>
            </p:txBody>
          </p:sp>
          <p:sp>
            <p:nvSpPr>
              <p:cNvPr id="40" name="矩形 39"/>
              <p:cNvSpPr/>
              <p:nvPr>
                <p:custDataLst>
                  <p:tags r:id="rId12"/>
                </p:custDataLst>
              </p:nvPr>
            </p:nvSpPr>
            <p:spPr>
              <a:xfrm rot="5400000">
                <a:off x="5614437"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1" name="文本框 40"/>
              <p:cNvSpPr txBox="1"/>
              <p:nvPr>
                <p:custDataLst>
                  <p:tags r:id="rId13"/>
                </p:custDataLst>
              </p:nvPr>
            </p:nvSpPr>
            <p:spPr>
              <a:xfrm>
                <a:off x="5663400" y="2509496"/>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grpSp>
          <p:nvGrpSpPr>
            <p:cNvPr id="10" name="组合 9"/>
            <p:cNvGrpSpPr/>
            <p:nvPr/>
          </p:nvGrpSpPr>
          <p:grpSpPr>
            <a:xfrm>
              <a:off x="6154501" y="2814771"/>
              <a:ext cx="2339103" cy="1526771"/>
              <a:chOff x="7580620" y="2349283"/>
              <a:chExt cx="2339103" cy="1526771"/>
            </a:xfrm>
          </p:grpSpPr>
          <p:sp>
            <p:nvSpPr>
              <p:cNvPr id="56" name="文本框 55"/>
              <p:cNvSpPr txBox="1"/>
              <p:nvPr>
                <p:custDataLst>
                  <p:tags r:id="rId8"/>
                </p:custDataLst>
              </p:nvPr>
            </p:nvSpPr>
            <p:spPr>
              <a:xfrm>
                <a:off x="7580620" y="3414389"/>
                <a:ext cx="2339103" cy="461665"/>
              </a:xfrm>
              <a:prstGeom prst="rect">
                <a:avLst/>
              </a:prstGeom>
              <a:noFill/>
            </p:spPr>
            <p:txBody>
              <a:bodyPr wrap="none" rtlCol="0">
                <a:spAutoFit/>
              </a:bodyPr>
              <a:lstStyle/>
              <a:p>
                <a:pPr algn="ctr"/>
                <a:r>
                  <a:rPr lang="zh-CN" altLang="en-US" sz="2400" dirty="0"/>
                  <a:t>各阶段管理过程</a:t>
                </a:r>
                <a:endParaRPr lang="zh-CN" altLang="en-US" sz="2400" dirty="0">
                  <a:solidFill>
                    <a:srgbClr val="0B1D2B"/>
                  </a:solidFill>
                </a:endParaRPr>
              </a:p>
            </p:txBody>
          </p:sp>
          <p:sp>
            <p:nvSpPr>
              <p:cNvPr id="48" name="矩形 47"/>
              <p:cNvSpPr/>
              <p:nvPr>
                <p:custDataLst>
                  <p:tags r:id="rId9"/>
                </p:custDataLst>
              </p:nvPr>
            </p:nvSpPr>
            <p:spPr>
              <a:xfrm rot="5400000">
                <a:off x="8268608" y="234928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9" name="文本框 48"/>
              <p:cNvSpPr txBox="1"/>
              <p:nvPr>
                <p:custDataLst>
                  <p:tags r:id="rId10"/>
                </p:custDataLst>
              </p:nvPr>
            </p:nvSpPr>
            <p:spPr>
              <a:xfrm>
                <a:off x="8317571" y="2509496"/>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grpSp>
          <p:nvGrpSpPr>
            <p:cNvPr id="11" name="组合 10"/>
            <p:cNvGrpSpPr/>
            <p:nvPr/>
          </p:nvGrpSpPr>
          <p:grpSpPr>
            <a:xfrm>
              <a:off x="8970702" y="2783879"/>
              <a:ext cx="1415773" cy="1588555"/>
              <a:chOff x="4023338" y="3975996"/>
              <a:chExt cx="1415773" cy="1588555"/>
            </a:xfrm>
          </p:grpSpPr>
          <p:sp>
            <p:nvSpPr>
              <p:cNvPr id="66" name="文本框 65"/>
              <p:cNvSpPr txBox="1"/>
              <p:nvPr>
                <p:custDataLst>
                  <p:tags r:id="rId5"/>
                </p:custDataLst>
              </p:nvPr>
            </p:nvSpPr>
            <p:spPr>
              <a:xfrm>
                <a:off x="4023338" y="5102886"/>
                <a:ext cx="1415773" cy="461665"/>
              </a:xfrm>
              <a:prstGeom prst="rect">
                <a:avLst/>
              </a:prstGeom>
              <a:noFill/>
            </p:spPr>
            <p:txBody>
              <a:bodyPr wrap="none" rtlCol="0">
                <a:spAutoFit/>
              </a:bodyPr>
              <a:lstStyle/>
              <a:p>
                <a:pPr algn="ctr"/>
                <a:r>
                  <a:rPr lang="zh-CN" altLang="en-US" sz="2400" dirty="0"/>
                  <a:t>核⼼成果</a:t>
                </a:r>
                <a:endParaRPr lang="zh-CN" altLang="en-US" sz="2400" dirty="0">
                  <a:solidFill>
                    <a:srgbClr val="0B1D2B"/>
                  </a:solidFill>
                </a:endParaRPr>
              </a:p>
            </p:txBody>
          </p:sp>
          <p:sp>
            <p:nvSpPr>
              <p:cNvPr id="53" name="矩形 52"/>
              <p:cNvSpPr/>
              <p:nvPr>
                <p:custDataLst>
                  <p:tags r:id="rId6"/>
                </p:custDataLst>
              </p:nvPr>
            </p:nvSpPr>
            <p:spPr>
              <a:xfrm rot="5400000">
                <a:off x="4249662" y="3975996"/>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4" name="文本框 53"/>
              <p:cNvSpPr txBox="1"/>
              <p:nvPr>
                <p:custDataLst>
                  <p:tags r:id="rId7"/>
                </p:custDataLst>
              </p:nvPr>
            </p:nvSpPr>
            <p:spPr>
              <a:xfrm>
                <a:off x="4264375" y="4121903"/>
                <a:ext cx="787395" cy="707886"/>
              </a:xfrm>
              <a:prstGeom prst="rect">
                <a:avLst/>
              </a:prstGeom>
              <a:noFill/>
            </p:spPr>
            <p:txBody>
              <a:bodyPr wrap="none" rtlCol="0">
                <a:spAutoFit/>
              </a:bodyPr>
              <a:lstStyle/>
              <a:p>
                <a:r>
                  <a:rPr lang="en-US" altLang="zh-CN" sz="4000" i="1" dirty="0">
                    <a:solidFill>
                      <a:schemeClr val="bg1"/>
                    </a:solidFill>
                  </a:rPr>
                  <a:t>04</a:t>
                </a:r>
                <a:endParaRPr lang="zh-CN" altLang="en-US" sz="4000" i="1" dirty="0">
                  <a:solidFill>
                    <a:schemeClr val="bg1"/>
                  </a:solidFill>
                </a:endParaRPr>
              </a:p>
            </p:txBody>
          </p:sp>
        </p:grpSp>
      </p:grpSp>
      <p:sp>
        <p:nvSpPr>
          <p:cNvPr id="4" name="文本框 3">
            <a:extLst>
              <a:ext uri="{FF2B5EF4-FFF2-40B4-BE49-F238E27FC236}">
                <a16:creationId xmlns:a16="http://schemas.microsoft.com/office/drawing/2014/main" id="{93B9FF28-AAA5-33B0-3724-3060FB56C25E}"/>
              </a:ext>
            </a:extLst>
          </p:cNvPr>
          <p:cNvSpPr txBox="1"/>
          <p:nvPr>
            <p:custDataLst>
              <p:tags r:id="rId2"/>
            </p:custDataLst>
          </p:nvPr>
        </p:nvSpPr>
        <p:spPr>
          <a:xfrm>
            <a:off x="5225935" y="5497021"/>
            <a:ext cx="1723549" cy="461665"/>
          </a:xfrm>
          <a:prstGeom prst="rect">
            <a:avLst/>
          </a:prstGeom>
          <a:noFill/>
        </p:spPr>
        <p:txBody>
          <a:bodyPr wrap="none" rtlCol="0">
            <a:spAutoFit/>
          </a:bodyPr>
          <a:lstStyle/>
          <a:p>
            <a:pPr algn="ctr"/>
            <a:r>
              <a:rPr lang="zh-CN" altLang="en-US" sz="2400" dirty="0">
                <a:solidFill>
                  <a:srgbClr val="0B1D2B"/>
                </a:solidFill>
              </a:rPr>
              <a:t>总结与反思</a:t>
            </a:r>
          </a:p>
        </p:txBody>
      </p:sp>
      <p:sp>
        <p:nvSpPr>
          <p:cNvPr id="5" name="矩形 4">
            <a:extLst>
              <a:ext uri="{FF2B5EF4-FFF2-40B4-BE49-F238E27FC236}">
                <a16:creationId xmlns:a16="http://schemas.microsoft.com/office/drawing/2014/main" id="{79D33A94-D208-ED82-807F-5208B5FE9E05}"/>
              </a:ext>
            </a:extLst>
          </p:cNvPr>
          <p:cNvSpPr/>
          <p:nvPr>
            <p:custDataLst>
              <p:tags r:id="rId3"/>
            </p:custDataLst>
          </p:nvPr>
        </p:nvSpPr>
        <p:spPr>
          <a:xfrm rot="5400000">
            <a:off x="5606145" y="4370131"/>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9" name="文本框 8">
            <a:extLst>
              <a:ext uri="{FF2B5EF4-FFF2-40B4-BE49-F238E27FC236}">
                <a16:creationId xmlns:a16="http://schemas.microsoft.com/office/drawing/2014/main" id="{C265A7BA-A82E-E20F-0A8F-E6A3451BE473}"/>
              </a:ext>
            </a:extLst>
          </p:cNvPr>
          <p:cNvSpPr txBox="1"/>
          <p:nvPr>
            <p:custDataLst>
              <p:tags r:id="rId4"/>
            </p:custDataLst>
          </p:nvPr>
        </p:nvSpPr>
        <p:spPr>
          <a:xfrm>
            <a:off x="5620858" y="4516038"/>
            <a:ext cx="787395" cy="707886"/>
          </a:xfrm>
          <a:prstGeom prst="rect">
            <a:avLst/>
          </a:prstGeom>
          <a:noFill/>
        </p:spPr>
        <p:txBody>
          <a:bodyPr wrap="none" rtlCol="0">
            <a:spAutoFit/>
          </a:bodyPr>
          <a:lstStyle/>
          <a:p>
            <a:r>
              <a:rPr lang="en-US" altLang="zh-CN" sz="4000" i="1" dirty="0">
                <a:solidFill>
                  <a:schemeClr val="bg1"/>
                </a:solidFill>
              </a:rPr>
              <a:t>05</a:t>
            </a:r>
            <a:endParaRPr lang="zh-CN" altLang="en-US" sz="4000" i="1"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p:cNvSpPr txBox="1"/>
          <p:nvPr/>
        </p:nvSpPr>
        <p:spPr>
          <a:xfrm>
            <a:off x="1410978" y="693555"/>
            <a:ext cx="4188967" cy="584775"/>
          </a:xfrm>
          <a:prstGeom prst="rect">
            <a:avLst/>
          </a:prstGeom>
          <a:noFill/>
        </p:spPr>
        <p:txBody>
          <a:bodyPr wrap="none" rtlCol="0">
            <a:spAutoFit/>
          </a:bodyPr>
          <a:lstStyle/>
          <a:p>
            <a:pPr algn="l"/>
            <a:r>
              <a:rPr lang="zh-CN" altLang="en-US" sz="3200" dirty="0">
                <a:solidFill>
                  <a:srgbClr val="00355C"/>
                </a:solidFill>
              </a:rPr>
              <a:t>核心功能测试用例</a:t>
            </a:r>
            <a:r>
              <a:rPr lang="en-US" altLang="zh-CN" sz="3200" dirty="0">
                <a:solidFill>
                  <a:srgbClr val="00355C"/>
                </a:solidFill>
              </a:rPr>
              <a:t>(</a:t>
            </a:r>
            <a:r>
              <a:rPr lang="zh-CN" altLang="en-US" sz="3200" dirty="0">
                <a:solidFill>
                  <a:srgbClr val="00355C"/>
                </a:solidFill>
              </a:rPr>
              <a:t>上</a:t>
            </a:r>
            <a:r>
              <a:rPr lang="en-US" altLang="zh-CN" sz="3200" dirty="0">
                <a:solidFill>
                  <a:srgbClr val="00355C"/>
                </a:solidFill>
              </a:rPr>
              <a:t>)</a:t>
            </a:r>
            <a:endParaRPr lang="zh-CN" altLang="en-US" sz="3200" dirty="0">
              <a:solidFill>
                <a:srgbClr val="00355C"/>
              </a:solidFill>
            </a:endParaRPr>
          </a:p>
        </p:txBody>
      </p:sp>
      <p:graphicFrame>
        <p:nvGraphicFramePr>
          <p:cNvPr id="5" name="表格 4">
            <a:extLst>
              <a:ext uri="{FF2B5EF4-FFF2-40B4-BE49-F238E27FC236}">
                <a16:creationId xmlns:a16="http://schemas.microsoft.com/office/drawing/2014/main" id="{E4965E7D-E2DD-56B7-C1F3-432E5A75C962}"/>
              </a:ext>
            </a:extLst>
          </p:cNvPr>
          <p:cNvGraphicFramePr>
            <a:graphicFrameLocks noGrp="1"/>
          </p:cNvGraphicFramePr>
          <p:nvPr>
            <p:extLst>
              <p:ext uri="{D42A27DB-BD31-4B8C-83A1-F6EECF244321}">
                <p14:modId xmlns:p14="http://schemas.microsoft.com/office/powerpoint/2010/main" val="254342596"/>
              </p:ext>
            </p:extLst>
          </p:nvPr>
        </p:nvGraphicFramePr>
        <p:xfrm>
          <a:off x="817036" y="1433727"/>
          <a:ext cx="10557929" cy="4730722"/>
        </p:xfrm>
        <a:graphic>
          <a:graphicData uri="http://schemas.openxmlformats.org/drawingml/2006/table">
            <a:tbl>
              <a:tblPr/>
              <a:tblGrid>
                <a:gridCol w="531201">
                  <a:extLst>
                    <a:ext uri="{9D8B030D-6E8A-4147-A177-3AD203B41FA5}">
                      <a16:colId xmlns:a16="http://schemas.microsoft.com/office/drawing/2014/main" val="670255566"/>
                    </a:ext>
                  </a:extLst>
                </a:gridCol>
                <a:gridCol w="1644038">
                  <a:extLst>
                    <a:ext uri="{9D8B030D-6E8A-4147-A177-3AD203B41FA5}">
                      <a16:colId xmlns:a16="http://schemas.microsoft.com/office/drawing/2014/main" val="4058892256"/>
                    </a:ext>
                  </a:extLst>
                </a:gridCol>
                <a:gridCol w="2050438">
                  <a:extLst>
                    <a:ext uri="{9D8B030D-6E8A-4147-A177-3AD203B41FA5}">
                      <a16:colId xmlns:a16="http://schemas.microsoft.com/office/drawing/2014/main" val="3894754263"/>
                    </a:ext>
                  </a:extLst>
                </a:gridCol>
                <a:gridCol w="1948838">
                  <a:extLst>
                    <a:ext uri="{9D8B030D-6E8A-4147-A177-3AD203B41FA5}">
                      <a16:colId xmlns:a16="http://schemas.microsoft.com/office/drawing/2014/main" val="2166587174"/>
                    </a:ext>
                  </a:extLst>
                </a:gridCol>
                <a:gridCol w="3168038">
                  <a:extLst>
                    <a:ext uri="{9D8B030D-6E8A-4147-A177-3AD203B41FA5}">
                      <a16:colId xmlns:a16="http://schemas.microsoft.com/office/drawing/2014/main" val="1240759137"/>
                    </a:ext>
                  </a:extLst>
                </a:gridCol>
                <a:gridCol w="735988">
                  <a:extLst>
                    <a:ext uri="{9D8B030D-6E8A-4147-A177-3AD203B41FA5}">
                      <a16:colId xmlns:a16="http://schemas.microsoft.com/office/drawing/2014/main" val="4040644486"/>
                    </a:ext>
                  </a:extLst>
                </a:gridCol>
                <a:gridCol w="479388">
                  <a:extLst>
                    <a:ext uri="{9D8B030D-6E8A-4147-A177-3AD203B41FA5}">
                      <a16:colId xmlns:a16="http://schemas.microsoft.com/office/drawing/2014/main" val="4239134002"/>
                    </a:ext>
                  </a:extLst>
                </a:gridCol>
              </a:tblGrid>
              <a:tr h="410093">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编号</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测试点</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输入数据</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预期结果</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测试结果</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测试人</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通过</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C94A"/>
                    </a:solidFill>
                  </a:tcPr>
                </a:tc>
                <a:extLst>
                  <a:ext uri="{0D108BD9-81ED-4DB2-BD59-A6C34878D82A}">
                    <a16:rowId xmlns:a16="http://schemas.microsoft.com/office/drawing/2014/main" val="2590690234"/>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TC01</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正常注册</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合法邮箱</a:t>
                      </a:r>
                      <a:r>
                        <a:rPr lang="en-US" altLang="zh-CN" sz="1600" b="0" i="0" u="none" strike="noStrike">
                          <a:solidFill>
                            <a:srgbClr val="000000"/>
                          </a:solidFill>
                          <a:effectLst/>
                          <a:latin typeface="宋体" panose="02010600030101010101" pitchFamily="2" charset="-122"/>
                          <a:ea typeface="宋体" panose="02010600030101010101" pitchFamily="2" charset="-122"/>
                        </a:rPr>
                        <a:t>+</a:t>
                      </a:r>
                      <a:r>
                        <a:rPr lang="zh-CN" altLang="en-US" sz="1600" b="0" i="0" u="none" strike="noStrike">
                          <a:solidFill>
                            <a:srgbClr val="000000"/>
                          </a:solidFill>
                          <a:effectLst/>
                          <a:latin typeface="宋体" panose="02010600030101010101" pitchFamily="2" charset="-122"/>
                          <a:ea typeface="宋体" panose="02010600030101010101" pitchFamily="2" charset="-122"/>
                        </a:rPr>
                        <a:t>正确验证码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注册成功</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正常注册</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孔建明</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2390793133"/>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TC02</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非法邮箱</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abc@</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提示邮箱格式错误</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提示请输入合法的邮件地址</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孔建明</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2560854569"/>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TC03</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空邮箱</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空</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提示必填</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提示请输入邮件地址</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孔建明</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3609253307"/>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TC04</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验证码错误</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正确邮箱</a:t>
                      </a:r>
                      <a:r>
                        <a:rPr lang="en-US" altLang="zh-CN" sz="1600" b="0" i="0" u="none" strike="noStrike">
                          <a:solidFill>
                            <a:srgbClr val="000000"/>
                          </a:solidFill>
                          <a:effectLst/>
                          <a:latin typeface="宋体" panose="02010600030101010101" pitchFamily="2" charset="-122"/>
                          <a:ea typeface="宋体" panose="02010600030101010101" pitchFamily="2" charset="-122"/>
                        </a:rPr>
                        <a:t>+</a:t>
                      </a:r>
                      <a:r>
                        <a:rPr lang="zh-CN" altLang="en-US" sz="1600" b="0" i="0" u="none" strike="noStrike">
                          <a:solidFill>
                            <a:srgbClr val="000000"/>
                          </a:solidFill>
                          <a:effectLst/>
                          <a:latin typeface="宋体" panose="02010600030101010101" pitchFamily="2" charset="-122"/>
                          <a:ea typeface="宋体" panose="02010600030101010101" pitchFamily="2" charset="-122"/>
                        </a:rPr>
                        <a:t>错误验证码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提示验证码错误</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提示验证码输入错误，请重新输入</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孔建明</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756903567"/>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TC05</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重复注册</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已存在邮箱</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提示用户已存在</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提示该邮件地址已被其他用户注册</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孔建明</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800204377"/>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TC06</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验证码过期</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过期验证码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提示请先获取验证码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提示请先获取验证码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孔建明</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889313556"/>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TC07</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用户名</a:t>
                      </a:r>
                      <a:r>
                        <a:rPr lang="en-US" altLang="zh-CN" sz="1600" b="0" i="0" u="none" strike="noStrike">
                          <a:solidFill>
                            <a:srgbClr val="000000"/>
                          </a:solidFill>
                          <a:effectLst/>
                          <a:latin typeface="宋体" panose="02010600030101010101" pitchFamily="2" charset="-122"/>
                          <a:ea typeface="宋体" panose="02010600030101010101" pitchFamily="2" charset="-122"/>
                        </a:rPr>
                        <a:t>+</a:t>
                      </a:r>
                      <a:r>
                        <a:rPr lang="zh-CN" altLang="en-US" sz="1600" b="0" i="0" u="none" strike="noStrike">
                          <a:solidFill>
                            <a:srgbClr val="000000"/>
                          </a:solidFill>
                          <a:effectLst/>
                          <a:latin typeface="宋体" panose="02010600030101010101" pitchFamily="2" charset="-122"/>
                          <a:ea typeface="宋体" panose="02010600030101010101" pitchFamily="2" charset="-122"/>
                        </a:rPr>
                        <a:t>密码登录</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正确用户名</a:t>
                      </a:r>
                      <a:r>
                        <a:rPr lang="en-US" altLang="zh-CN" sz="1600" b="0" i="0" u="none" strike="noStrike">
                          <a:solidFill>
                            <a:srgbClr val="000000"/>
                          </a:solidFill>
                          <a:effectLst/>
                          <a:latin typeface="宋体" panose="02010600030101010101" pitchFamily="2" charset="-122"/>
                          <a:ea typeface="宋体" panose="02010600030101010101" pitchFamily="2" charset="-122"/>
                        </a:rPr>
                        <a:t>+</a:t>
                      </a:r>
                      <a:r>
                        <a:rPr lang="zh-CN" altLang="en-US" sz="1600" b="0" i="0" u="none" strike="noStrike">
                          <a:solidFill>
                            <a:srgbClr val="000000"/>
                          </a:solidFill>
                          <a:effectLst/>
                          <a:latin typeface="宋体" panose="02010600030101010101" pitchFamily="2" charset="-122"/>
                          <a:ea typeface="宋体" panose="02010600030101010101" pitchFamily="2" charset="-122"/>
                        </a:rPr>
                        <a:t>密码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登录成功，返回</a:t>
                      </a:r>
                      <a:r>
                        <a:rPr lang="en-US" altLang="zh-CN" sz="1600" b="0" i="0" u="none" strike="noStrike">
                          <a:solidFill>
                            <a:srgbClr val="000000"/>
                          </a:solidFill>
                          <a:effectLst/>
                          <a:latin typeface="宋体" panose="02010600030101010101" pitchFamily="2" charset="-122"/>
                          <a:ea typeface="宋体" panose="02010600030101010101" pitchFamily="2" charset="-122"/>
                        </a:rPr>
                        <a:t>JWT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登录成功</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孔建明</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522341120"/>
                  </a:ext>
                </a:extLst>
              </a:tr>
              <a:tr h="483326">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TC08</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账号</a:t>
                      </a:r>
                      <a:r>
                        <a:rPr lang="en-US" altLang="zh-CN" sz="1600" b="0" i="0" u="none" strike="noStrike">
                          <a:solidFill>
                            <a:srgbClr val="000000"/>
                          </a:solidFill>
                          <a:effectLst/>
                          <a:latin typeface="宋体" panose="02010600030101010101" pitchFamily="2" charset="-122"/>
                          <a:ea typeface="宋体" panose="02010600030101010101" pitchFamily="2" charset="-122"/>
                        </a:rPr>
                        <a:t>/</a:t>
                      </a:r>
                      <a:r>
                        <a:rPr lang="zh-CN" altLang="en-US" sz="1600" b="0" i="0" u="none" strike="noStrike">
                          <a:solidFill>
                            <a:srgbClr val="000000"/>
                          </a:solidFill>
                          <a:effectLst/>
                          <a:latin typeface="宋体" panose="02010600030101010101" pitchFamily="2" charset="-122"/>
                          <a:ea typeface="宋体" panose="02010600030101010101" pitchFamily="2" charset="-122"/>
                        </a:rPr>
                        <a:t>密码错误</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正确用户名</a:t>
                      </a:r>
                      <a:r>
                        <a:rPr lang="en-US" altLang="zh-CN" sz="1600" b="0" i="0" u="none" strike="noStrike">
                          <a:solidFill>
                            <a:srgbClr val="000000"/>
                          </a:solidFill>
                          <a:effectLst/>
                          <a:latin typeface="宋体" panose="02010600030101010101" pitchFamily="2" charset="-122"/>
                          <a:ea typeface="宋体" panose="02010600030101010101" pitchFamily="2" charset="-122"/>
                        </a:rPr>
                        <a:t>+</a:t>
                      </a:r>
                      <a:r>
                        <a:rPr lang="zh-CN" altLang="en-US" sz="1600" b="0" i="0" u="none" strike="noStrike">
                          <a:solidFill>
                            <a:srgbClr val="000000"/>
                          </a:solidFill>
                          <a:effectLst/>
                          <a:latin typeface="宋体" panose="02010600030101010101" pitchFamily="2" charset="-122"/>
                          <a:ea typeface="宋体" panose="02010600030101010101" pitchFamily="2" charset="-122"/>
                        </a:rPr>
                        <a:t>错误密码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登录失败</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不符预期，提示登录状态已过期</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孔建明</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Segoe UI Symbol" panose="020B0502040204020203" pitchFamily="34" charset="0"/>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670502583"/>
                  </a:ext>
                </a:extLst>
              </a:tr>
              <a:tr h="483326">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TC09</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邮箱</a:t>
                      </a:r>
                      <a:r>
                        <a:rPr lang="en-US" altLang="zh-CN" sz="1600" b="0" i="0" u="none" strike="noStrike">
                          <a:solidFill>
                            <a:srgbClr val="000000"/>
                          </a:solidFill>
                          <a:effectLst/>
                          <a:latin typeface="宋体" panose="02010600030101010101" pitchFamily="2" charset="-122"/>
                          <a:ea typeface="宋体" panose="02010600030101010101" pitchFamily="2" charset="-122"/>
                        </a:rPr>
                        <a:t>+</a:t>
                      </a:r>
                      <a:r>
                        <a:rPr lang="zh-CN" altLang="en-US" sz="1600" b="0" i="0" u="none" strike="noStrike">
                          <a:solidFill>
                            <a:srgbClr val="000000"/>
                          </a:solidFill>
                          <a:effectLst/>
                          <a:latin typeface="宋体" panose="02010600030101010101" pitchFamily="2" charset="-122"/>
                          <a:ea typeface="宋体" panose="02010600030101010101" pitchFamily="2" charset="-122"/>
                        </a:rPr>
                        <a:t>密码登录</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已注册邮箱</a:t>
                      </a:r>
                      <a:r>
                        <a:rPr lang="en-US" altLang="zh-CN" sz="1600" b="0" i="0" u="none" strike="noStrike">
                          <a:solidFill>
                            <a:srgbClr val="000000"/>
                          </a:solidFill>
                          <a:effectLst/>
                          <a:latin typeface="宋体" panose="02010600030101010101" pitchFamily="2" charset="-122"/>
                          <a:ea typeface="宋体" panose="02010600030101010101" pitchFamily="2" charset="-122"/>
                        </a:rPr>
                        <a:t>+</a:t>
                      </a:r>
                      <a:r>
                        <a:rPr lang="zh-CN" altLang="en-US" sz="1600" b="0" i="0" u="none" strike="noStrike">
                          <a:solidFill>
                            <a:srgbClr val="000000"/>
                          </a:solidFill>
                          <a:effectLst/>
                          <a:latin typeface="宋体" panose="02010600030101010101" pitchFamily="2" charset="-122"/>
                          <a:ea typeface="宋体" panose="02010600030101010101" pitchFamily="2" charset="-122"/>
                        </a:rPr>
                        <a:t>密码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登录成功</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无法登录，输入框字符限制太短</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孔建明</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Segoe UI Symbol" panose="020B0502040204020203" pitchFamily="34" charset="0"/>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093126462"/>
                  </a:ext>
                </a:extLst>
              </a:tr>
              <a:tr h="483326">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TC10</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多次失败登录</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连续登录失败</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en-US" sz="1600" b="0" i="0" u="none" strike="noStrike" dirty="0">
                          <a:solidFill>
                            <a:srgbClr val="000000"/>
                          </a:solidFill>
                          <a:effectLst/>
                          <a:latin typeface="宋体" panose="02010600030101010101" pitchFamily="2" charset="-122"/>
                          <a:ea typeface="宋体" panose="02010600030101010101" pitchFamily="2" charset="-122"/>
                        </a:rPr>
                        <a:t>IP</a:t>
                      </a:r>
                      <a:r>
                        <a:rPr lang="zh-CN" altLang="en-US" sz="1600" b="0" i="0" u="none" strike="noStrike" dirty="0">
                          <a:solidFill>
                            <a:srgbClr val="000000"/>
                          </a:solidFill>
                          <a:effectLst/>
                          <a:latin typeface="宋体" panose="02010600030101010101" pitchFamily="2" charset="-122"/>
                          <a:ea typeface="宋体" panose="02010600030101010101" pitchFamily="2" charset="-122"/>
                        </a:rPr>
                        <a:t>被限流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未被限流</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谢江峰</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Segoe UI Symbol" panose="020B0502040204020203" pitchFamily="34" charset="0"/>
                          <a:ea typeface="宋体" panose="02010600030101010101" pitchFamily="2" charset="-122"/>
                        </a:rPr>
                        <a:t>❌</a:t>
                      </a:r>
                    </a:p>
                  </a:txBody>
                  <a:tcPr marL="9219" marR="9219" marT="9219"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806704083"/>
                  </a:ext>
                </a:extLst>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4D460-4132-162F-4511-ED11C201AC61}"/>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AD832D8E-CAC0-1DA1-E268-FCF6A12A0344}"/>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2C52B677-7D3B-4217-C5B1-B144113D34B4}"/>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E143A956-4D21-D2AA-47F5-9CB2F4D93467}"/>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59103D36-0CA4-B04D-ABD8-1010649F5A9C}"/>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3" name="组合 52">
            <a:extLst>
              <a:ext uri="{FF2B5EF4-FFF2-40B4-BE49-F238E27FC236}">
                <a16:creationId xmlns:a16="http://schemas.microsoft.com/office/drawing/2014/main" id="{0BBEC372-2584-565B-9B54-99E620BCF131}"/>
              </a:ext>
            </a:extLst>
          </p:cNvPr>
          <p:cNvGrpSpPr/>
          <p:nvPr/>
        </p:nvGrpSpPr>
        <p:grpSpPr>
          <a:xfrm>
            <a:off x="-913511" y="-1730840"/>
            <a:ext cx="13957141" cy="10476193"/>
            <a:chOff x="-913511" y="-1730840"/>
            <a:chExt cx="13957141" cy="10476193"/>
          </a:xfrm>
        </p:grpSpPr>
        <p:sp>
          <p:nvSpPr>
            <p:cNvPr id="54" name="斜纹 53">
              <a:extLst>
                <a:ext uri="{FF2B5EF4-FFF2-40B4-BE49-F238E27FC236}">
                  <a16:creationId xmlns:a16="http://schemas.microsoft.com/office/drawing/2014/main" id="{8D1DD8C4-57C6-C2E9-C917-CC64E3480515}"/>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a:extLst>
                <a:ext uri="{FF2B5EF4-FFF2-40B4-BE49-F238E27FC236}">
                  <a16:creationId xmlns:a16="http://schemas.microsoft.com/office/drawing/2014/main" id="{3824F0BE-341D-E449-54E4-F68635161F4C}"/>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a:extLst>
                <a:ext uri="{FF2B5EF4-FFF2-40B4-BE49-F238E27FC236}">
                  <a16:creationId xmlns:a16="http://schemas.microsoft.com/office/drawing/2014/main" id="{5300507E-C447-7EE6-FB30-73C12B9FD2F5}"/>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a:extLst>
                <a:ext uri="{FF2B5EF4-FFF2-40B4-BE49-F238E27FC236}">
                  <a16:creationId xmlns:a16="http://schemas.microsoft.com/office/drawing/2014/main" id="{89BD2B1B-57DC-87F4-965F-215870B9865A}"/>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7" name="文本框 26">
            <a:extLst>
              <a:ext uri="{FF2B5EF4-FFF2-40B4-BE49-F238E27FC236}">
                <a16:creationId xmlns:a16="http://schemas.microsoft.com/office/drawing/2014/main" id="{023A68D0-C786-AB68-A028-438BAF0F2019}"/>
              </a:ext>
            </a:extLst>
          </p:cNvPr>
          <p:cNvSpPr txBox="1"/>
          <p:nvPr/>
        </p:nvSpPr>
        <p:spPr>
          <a:xfrm>
            <a:off x="1410978" y="693555"/>
            <a:ext cx="4188967" cy="584775"/>
          </a:xfrm>
          <a:prstGeom prst="rect">
            <a:avLst/>
          </a:prstGeom>
          <a:noFill/>
        </p:spPr>
        <p:txBody>
          <a:bodyPr wrap="none" rtlCol="0">
            <a:spAutoFit/>
          </a:bodyPr>
          <a:lstStyle/>
          <a:p>
            <a:pPr algn="l"/>
            <a:r>
              <a:rPr lang="zh-CN" altLang="en-US" sz="3200" dirty="0">
                <a:solidFill>
                  <a:srgbClr val="00355C"/>
                </a:solidFill>
              </a:rPr>
              <a:t>核心功能测试用例</a:t>
            </a:r>
            <a:r>
              <a:rPr lang="en-US" altLang="zh-CN" sz="3200" dirty="0">
                <a:solidFill>
                  <a:srgbClr val="00355C"/>
                </a:solidFill>
              </a:rPr>
              <a:t>(</a:t>
            </a:r>
            <a:r>
              <a:rPr lang="zh-CN" altLang="en-US" sz="3200" dirty="0">
                <a:solidFill>
                  <a:srgbClr val="00355C"/>
                </a:solidFill>
              </a:rPr>
              <a:t>下</a:t>
            </a:r>
            <a:r>
              <a:rPr lang="en-US" altLang="zh-CN" sz="3200" dirty="0">
                <a:solidFill>
                  <a:srgbClr val="00355C"/>
                </a:solidFill>
              </a:rPr>
              <a:t>)</a:t>
            </a:r>
            <a:endParaRPr lang="zh-CN" altLang="en-US" sz="3200" dirty="0">
              <a:solidFill>
                <a:srgbClr val="00355C"/>
              </a:solidFill>
            </a:endParaRPr>
          </a:p>
        </p:txBody>
      </p:sp>
      <p:graphicFrame>
        <p:nvGraphicFramePr>
          <p:cNvPr id="5" name="表格 4">
            <a:extLst>
              <a:ext uri="{FF2B5EF4-FFF2-40B4-BE49-F238E27FC236}">
                <a16:creationId xmlns:a16="http://schemas.microsoft.com/office/drawing/2014/main" id="{BD83C86F-D688-6097-360D-096BF0DE3900}"/>
              </a:ext>
            </a:extLst>
          </p:cNvPr>
          <p:cNvGraphicFramePr>
            <a:graphicFrameLocks noGrp="1"/>
          </p:cNvGraphicFramePr>
          <p:nvPr>
            <p:extLst>
              <p:ext uri="{D42A27DB-BD31-4B8C-83A1-F6EECF244321}">
                <p14:modId xmlns:p14="http://schemas.microsoft.com/office/powerpoint/2010/main" val="226131588"/>
              </p:ext>
            </p:extLst>
          </p:nvPr>
        </p:nvGraphicFramePr>
        <p:xfrm>
          <a:off x="885356" y="1433727"/>
          <a:ext cx="10421289" cy="4730722"/>
        </p:xfrm>
        <a:graphic>
          <a:graphicData uri="http://schemas.openxmlformats.org/drawingml/2006/table">
            <a:tbl>
              <a:tblPr/>
              <a:tblGrid>
                <a:gridCol w="531201">
                  <a:extLst>
                    <a:ext uri="{9D8B030D-6E8A-4147-A177-3AD203B41FA5}">
                      <a16:colId xmlns:a16="http://schemas.microsoft.com/office/drawing/2014/main" val="670255566"/>
                    </a:ext>
                  </a:extLst>
                </a:gridCol>
                <a:gridCol w="1333500">
                  <a:extLst>
                    <a:ext uri="{9D8B030D-6E8A-4147-A177-3AD203B41FA5}">
                      <a16:colId xmlns:a16="http://schemas.microsoft.com/office/drawing/2014/main" val="4058892256"/>
                    </a:ext>
                  </a:extLst>
                </a:gridCol>
                <a:gridCol w="1638300">
                  <a:extLst>
                    <a:ext uri="{9D8B030D-6E8A-4147-A177-3AD203B41FA5}">
                      <a16:colId xmlns:a16="http://schemas.microsoft.com/office/drawing/2014/main" val="3894754263"/>
                    </a:ext>
                  </a:extLst>
                </a:gridCol>
                <a:gridCol w="1943100">
                  <a:extLst>
                    <a:ext uri="{9D8B030D-6E8A-4147-A177-3AD203B41FA5}">
                      <a16:colId xmlns:a16="http://schemas.microsoft.com/office/drawing/2014/main" val="2166587174"/>
                    </a:ext>
                  </a:extLst>
                </a:gridCol>
                <a:gridCol w="3162300">
                  <a:extLst>
                    <a:ext uri="{9D8B030D-6E8A-4147-A177-3AD203B41FA5}">
                      <a16:colId xmlns:a16="http://schemas.microsoft.com/office/drawing/2014/main" val="1240759137"/>
                    </a:ext>
                  </a:extLst>
                </a:gridCol>
                <a:gridCol w="1333500">
                  <a:extLst>
                    <a:ext uri="{9D8B030D-6E8A-4147-A177-3AD203B41FA5}">
                      <a16:colId xmlns:a16="http://schemas.microsoft.com/office/drawing/2014/main" val="4040644486"/>
                    </a:ext>
                  </a:extLst>
                </a:gridCol>
                <a:gridCol w="479388">
                  <a:extLst>
                    <a:ext uri="{9D8B030D-6E8A-4147-A177-3AD203B41FA5}">
                      <a16:colId xmlns:a16="http://schemas.microsoft.com/office/drawing/2014/main" val="4239134002"/>
                    </a:ext>
                  </a:extLst>
                </a:gridCol>
              </a:tblGrid>
              <a:tr h="410093">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编号</a:t>
                      </a:r>
                    </a:p>
                  </a:txBody>
                  <a:tcPr marL="9219" marR="9219" marT="9219" marB="0" anchor="b">
                    <a:lnL>
                      <a:solidFill>
                        <a:srgbClr val="FFC94A"/>
                      </a:solidFill>
                      <a:prstDash val="solid"/>
                    </a:lnL>
                    <a:lnR>
                      <a:solidFill>
                        <a:srgbClr val="FFC94A"/>
                      </a:solidFill>
                      <a:prstDash val="solid"/>
                    </a:lnR>
                    <a:lnT>
                      <a:solidFill>
                        <a:srgbClr val="FFC94A"/>
                      </a:solidFill>
                      <a:prstDash val="solid"/>
                    </a:lnT>
                    <a:lnB w="9525" cap="flat" cmpd="sng" algn="ctr">
                      <a:solidFill>
                        <a:srgbClr val="FFC94A"/>
                      </a:solidFill>
                      <a:prstDash val="solid"/>
                      <a:round/>
                      <a:headEnd type="none" w="med" len="med"/>
                      <a:tailEnd type="none" w="med" len="me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测试点</a:t>
                      </a:r>
                    </a:p>
                  </a:txBody>
                  <a:tcPr marL="9219" marR="9219" marT="9219" marB="0" anchor="b">
                    <a:lnL>
                      <a:solidFill>
                        <a:srgbClr val="FFC94A"/>
                      </a:solidFill>
                      <a:prstDash val="solid"/>
                    </a:lnL>
                    <a:lnR>
                      <a:solidFill>
                        <a:srgbClr val="FFC94A"/>
                      </a:solidFill>
                      <a:prstDash val="solid"/>
                    </a:lnR>
                    <a:lnT>
                      <a:solidFill>
                        <a:srgbClr val="FFC94A"/>
                      </a:solidFill>
                      <a:prstDash val="solid"/>
                    </a:lnT>
                    <a:lnB w="9525" cap="flat" cmpd="sng" algn="ctr">
                      <a:solidFill>
                        <a:srgbClr val="FFC94A"/>
                      </a:solidFill>
                      <a:prstDash val="solid"/>
                      <a:round/>
                      <a:headEnd type="none" w="med" len="med"/>
                      <a:tailEnd type="none" w="med" len="me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输入数据</a:t>
                      </a:r>
                    </a:p>
                  </a:txBody>
                  <a:tcPr marL="9219" marR="9219" marT="9219" marB="0" anchor="b">
                    <a:lnL>
                      <a:solidFill>
                        <a:srgbClr val="FFC94A"/>
                      </a:solidFill>
                      <a:prstDash val="solid"/>
                    </a:lnL>
                    <a:lnR>
                      <a:solidFill>
                        <a:srgbClr val="FFC94A"/>
                      </a:solidFill>
                      <a:prstDash val="solid"/>
                    </a:lnR>
                    <a:lnT>
                      <a:solidFill>
                        <a:srgbClr val="FFC94A"/>
                      </a:solidFill>
                      <a:prstDash val="solid"/>
                    </a:lnT>
                    <a:lnB w="9525" cap="flat" cmpd="sng" algn="ctr">
                      <a:solidFill>
                        <a:srgbClr val="FFC94A"/>
                      </a:solidFill>
                      <a:prstDash val="solid"/>
                      <a:round/>
                      <a:headEnd type="none" w="med" len="med"/>
                      <a:tailEnd type="none" w="med" len="me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预期结果</a:t>
                      </a:r>
                    </a:p>
                  </a:txBody>
                  <a:tcPr marL="9219" marR="9219" marT="9219" marB="0" anchor="b">
                    <a:lnL>
                      <a:solidFill>
                        <a:srgbClr val="FFC94A"/>
                      </a:solidFill>
                      <a:prstDash val="solid"/>
                    </a:lnL>
                    <a:lnR>
                      <a:solidFill>
                        <a:srgbClr val="FFC94A"/>
                      </a:solidFill>
                      <a:prstDash val="solid"/>
                    </a:lnR>
                    <a:lnT>
                      <a:solidFill>
                        <a:srgbClr val="FFC94A"/>
                      </a:solidFill>
                      <a:prstDash val="solid"/>
                    </a:lnT>
                    <a:lnB w="9525" cap="flat" cmpd="sng" algn="ctr">
                      <a:solidFill>
                        <a:srgbClr val="FFC94A"/>
                      </a:solidFill>
                      <a:prstDash val="solid"/>
                      <a:round/>
                      <a:headEnd type="none" w="med" len="med"/>
                      <a:tailEnd type="none" w="med" len="me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测试结果</a:t>
                      </a:r>
                    </a:p>
                  </a:txBody>
                  <a:tcPr marL="9219" marR="9219" marT="9219" marB="0" anchor="b">
                    <a:lnL>
                      <a:solidFill>
                        <a:srgbClr val="FFC94A"/>
                      </a:solidFill>
                      <a:prstDash val="solid"/>
                    </a:lnL>
                    <a:lnR>
                      <a:solidFill>
                        <a:srgbClr val="FFC94A"/>
                      </a:solidFill>
                      <a:prstDash val="solid"/>
                    </a:lnR>
                    <a:lnT>
                      <a:solidFill>
                        <a:srgbClr val="FFC94A"/>
                      </a:solidFill>
                      <a:prstDash val="solid"/>
                    </a:lnT>
                    <a:lnB w="9525" cap="flat" cmpd="sng" algn="ctr">
                      <a:solidFill>
                        <a:srgbClr val="FFC94A"/>
                      </a:solidFill>
                      <a:prstDash val="solid"/>
                      <a:round/>
                      <a:headEnd type="none" w="med" len="med"/>
                      <a:tailEnd type="none" w="med" len="me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测试人</a:t>
                      </a:r>
                    </a:p>
                  </a:txBody>
                  <a:tcPr marL="9219" marR="9219" marT="9219" marB="0" anchor="b">
                    <a:lnL>
                      <a:solidFill>
                        <a:srgbClr val="FFC94A"/>
                      </a:solidFill>
                      <a:prstDash val="solid"/>
                    </a:lnL>
                    <a:lnR>
                      <a:solidFill>
                        <a:srgbClr val="FFC94A"/>
                      </a:solidFill>
                      <a:prstDash val="solid"/>
                    </a:lnR>
                    <a:lnT>
                      <a:solidFill>
                        <a:srgbClr val="FFC94A"/>
                      </a:solidFill>
                      <a:prstDash val="solid"/>
                    </a:lnT>
                    <a:lnB w="9525" cap="flat" cmpd="sng" algn="ctr">
                      <a:solidFill>
                        <a:srgbClr val="FFC94A"/>
                      </a:solidFill>
                      <a:prstDash val="solid"/>
                      <a:round/>
                      <a:headEnd type="none" w="med" len="med"/>
                      <a:tailEnd type="none" w="med" len="med"/>
                    </a:lnB>
                    <a:solidFill>
                      <a:srgbClr val="FFC94A"/>
                    </a:solidFill>
                  </a:tcPr>
                </a:tc>
                <a:tc>
                  <a:txBody>
                    <a:bodyPr/>
                    <a:lstStyle/>
                    <a:p>
                      <a:pPr algn="l" fontAlgn="b">
                        <a:buNone/>
                      </a:pPr>
                      <a:r>
                        <a:rPr lang="zh-CN" altLang="en-US" sz="1800" b="1" i="0" u="none" strike="noStrike" dirty="0">
                          <a:solidFill>
                            <a:srgbClr val="000000"/>
                          </a:solidFill>
                          <a:effectLst/>
                          <a:latin typeface="宋体" panose="02010600030101010101" pitchFamily="2" charset="-122"/>
                          <a:ea typeface="宋体" panose="02010600030101010101" pitchFamily="2" charset="-122"/>
                        </a:rPr>
                        <a:t>通过</a:t>
                      </a:r>
                    </a:p>
                  </a:txBody>
                  <a:tcPr marL="9219" marR="9219" marT="9219" marB="0" anchor="b">
                    <a:lnL>
                      <a:solidFill>
                        <a:srgbClr val="FFC94A"/>
                      </a:solidFill>
                      <a:prstDash val="solid"/>
                    </a:lnL>
                    <a:lnR>
                      <a:solidFill>
                        <a:srgbClr val="FFC94A"/>
                      </a:solidFill>
                      <a:prstDash val="solid"/>
                    </a:lnR>
                    <a:lnT>
                      <a:solidFill>
                        <a:srgbClr val="FFC94A"/>
                      </a:solidFill>
                      <a:prstDash val="solid"/>
                    </a:lnT>
                    <a:lnB w="9525" cap="flat" cmpd="sng" algn="ctr">
                      <a:solidFill>
                        <a:srgbClr val="FFC94A"/>
                      </a:solidFill>
                      <a:prstDash val="solid"/>
                      <a:round/>
                      <a:headEnd type="none" w="med" len="med"/>
                      <a:tailEnd type="none" w="med" len="med"/>
                    </a:lnB>
                    <a:solidFill>
                      <a:srgbClr val="FFC94A"/>
                    </a:solidFill>
                  </a:tcPr>
                </a:tc>
                <a:extLst>
                  <a:ext uri="{0D108BD9-81ED-4DB2-BD59-A6C34878D82A}">
                    <a16:rowId xmlns:a16="http://schemas.microsoft.com/office/drawing/2014/main" val="2590690234"/>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TC11</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正常重置密码</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正确邮箱</a:t>
                      </a:r>
                      <a:r>
                        <a:rPr lang="en-US" altLang="zh-CN" sz="1600" b="0" i="0" u="none" strike="noStrike">
                          <a:solidFill>
                            <a:srgbClr val="000000"/>
                          </a:solidFill>
                          <a:effectLst/>
                          <a:latin typeface="宋体" panose="02010600030101010101" pitchFamily="2" charset="-122"/>
                          <a:ea typeface="宋体" panose="02010600030101010101" pitchFamily="2" charset="-122"/>
                        </a:rPr>
                        <a:t>+</a:t>
                      </a:r>
                      <a:r>
                        <a:rPr lang="zh-CN" altLang="en-US" sz="1600" b="0" i="0" u="none" strike="noStrike">
                          <a:solidFill>
                            <a:srgbClr val="000000"/>
                          </a:solidFill>
                          <a:effectLst/>
                          <a:latin typeface="宋体" panose="02010600030101010101" pitchFamily="2" charset="-122"/>
                          <a:ea typeface="宋体" panose="02010600030101010101" pitchFamily="2" charset="-122"/>
                        </a:rPr>
                        <a:t>验证码</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密码修改成功</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密码修改成功</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阿卜杜热依木</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2390793133"/>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TC12</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新密码为空</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空密码</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提示不能为空</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提示密码不能为空</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阿卜杜热依木</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2560854569"/>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TC13</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验证码错误</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错误验证码</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重置失败</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提示验证码错误</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阿卜杜热依木</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3609253307"/>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TC14</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中→英翻译</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你好</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返回英文翻译结果</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返回“</a:t>
                      </a:r>
                      <a:r>
                        <a:rPr lang="en-US" sz="1600" b="0" i="0" u="none" strike="noStrike">
                          <a:solidFill>
                            <a:srgbClr val="000000"/>
                          </a:solidFill>
                          <a:effectLst/>
                          <a:latin typeface="宋体" panose="02010600030101010101" pitchFamily="2" charset="-122"/>
                          <a:ea typeface="宋体" panose="02010600030101010101" pitchFamily="2" charset="-122"/>
                        </a:rPr>
                        <a:t>Hello.”</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阿卜杜热依木</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756903567"/>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TC15</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空文本翻译</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空</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宋体" panose="02010600030101010101" pitchFamily="2" charset="-122"/>
                          <a:ea typeface="宋体" panose="02010600030101010101" pitchFamily="2" charset="-122"/>
                        </a:rPr>
                        <a:t>提示请输入文本</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提示请输入需要翻译的文本</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阿卜杜热依木</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800204377"/>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TC16</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超长文本</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字符长度</a:t>
                      </a:r>
                      <a:r>
                        <a:rPr lang="en-US" altLang="zh-CN" sz="1600" b="0" i="0" u="none" strike="noStrike">
                          <a:solidFill>
                            <a:srgbClr val="000000"/>
                          </a:solidFill>
                          <a:effectLst/>
                          <a:latin typeface="宋体" panose="02010600030101010101" pitchFamily="2" charset="-122"/>
                          <a:ea typeface="宋体" panose="02010600030101010101" pitchFamily="2" charset="-122"/>
                        </a:rPr>
                        <a:t>&gt;5000</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提示字符长度过长</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翻译失败，未提示用户示字符长度</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谢江峰</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Segoe UI Symbol" panose="020B0502040204020203" pitchFamily="34" charset="0"/>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889313556"/>
                  </a:ext>
                </a:extLst>
              </a:tr>
              <a:tr h="410093">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TC17</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正常图片翻译</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JPG</a:t>
                      </a:r>
                      <a:r>
                        <a:rPr lang="zh-CN" altLang="en-US" sz="1600" b="0" i="0" u="none" strike="noStrike">
                          <a:solidFill>
                            <a:srgbClr val="000000"/>
                          </a:solidFill>
                          <a:effectLst/>
                          <a:latin typeface="宋体" panose="02010600030101010101" pitchFamily="2" charset="-122"/>
                          <a:ea typeface="宋体" panose="02010600030101010101" pitchFamily="2" charset="-122"/>
                        </a:rPr>
                        <a:t>图片</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返回翻译结果</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翻译成功</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吴金权</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522341120"/>
                  </a:ext>
                </a:extLst>
              </a:tr>
              <a:tr h="483326">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TC18</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非图片格式</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PDF</a:t>
                      </a:r>
                      <a:r>
                        <a:rPr lang="zh-CN" altLang="en-US" sz="1600" b="0" i="0" u="none" strike="noStrike">
                          <a:solidFill>
                            <a:srgbClr val="000000"/>
                          </a:solidFill>
                          <a:effectLst/>
                          <a:latin typeface="宋体" panose="02010600030101010101" pitchFamily="2" charset="-122"/>
                          <a:ea typeface="宋体" panose="02010600030101010101" pitchFamily="2" charset="-122"/>
                        </a:rPr>
                        <a:t>文件</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提示图片格式不支持</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翻译失败，显示内部错误</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吴金权</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Segoe UI Symbol" panose="020B0502040204020203" pitchFamily="34" charset="0"/>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670502583"/>
                  </a:ext>
                </a:extLst>
              </a:tr>
              <a:tr h="483326">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TC19</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图片过大</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超过大小限制</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上传失败</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上传失败，提示文件不能超过</a:t>
                      </a:r>
                      <a:r>
                        <a:rPr lang="en-US" altLang="zh-CN" sz="1600" b="0" i="0" u="none" strike="noStrike">
                          <a:solidFill>
                            <a:srgbClr val="000000"/>
                          </a:solidFill>
                          <a:effectLst/>
                          <a:latin typeface="宋体" panose="02010600030101010101" pitchFamily="2" charset="-122"/>
                          <a:ea typeface="宋体" panose="02010600030101010101" pitchFamily="2" charset="-122"/>
                        </a:rPr>
                        <a:t>10M</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吴金权</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1093126462"/>
                  </a:ext>
                </a:extLst>
              </a:tr>
              <a:tr h="483326">
                <a:tc>
                  <a:txBody>
                    <a:bodyPr/>
                    <a:lstStyle/>
                    <a:p>
                      <a:pPr algn="l" fontAlgn="b">
                        <a:buNone/>
                      </a:pPr>
                      <a:r>
                        <a:rPr lang="en-US" sz="1600" b="0" i="0" u="none" strike="noStrike">
                          <a:solidFill>
                            <a:srgbClr val="000000"/>
                          </a:solidFill>
                          <a:effectLst/>
                          <a:latin typeface="宋体" panose="02010600030101010101" pitchFamily="2" charset="-122"/>
                          <a:ea typeface="宋体" panose="02010600030101010101" pitchFamily="2" charset="-122"/>
                        </a:rPr>
                        <a:t>TC20</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长宽比</a:t>
                      </a:r>
                      <a:r>
                        <a:rPr lang="en-US" altLang="zh-CN" sz="1600" b="0" i="0" u="none" strike="noStrike">
                          <a:solidFill>
                            <a:srgbClr val="000000"/>
                          </a:solidFill>
                          <a:effectLst/>
                          <a:latin typeface="宋体" panose="02010600030101010101" pitchFamily="2" charset="-122"/>
                          <a:ea typeface="宋体" panose="02010600030101010101" pitchFamily="2" charset="-122"/>
                        </a:rPr>
                        <a:t>&lt;10:1</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图片长宽比</a:t>
                      </a:r>
                      <a:r>
                        <a:rPr lang="en-US" altLang="zh-CN" sz="1600" b="0" i="0" u="none" strike="noStrike">
                          <a:solidFill>
                            <a:srgbClr val="000000"/>
                          </a:solidFill>
                          <a:effectLst/>
                          <a:latin typeface="宋体" panose="02010600030101010101" pitchFamily="2" charset="-122"/>
                          <a:ea typeface="宋体" panose="02010600030101010101" pitchFamily="2" charset="-122"/>
                        </a:rPr>
                        <a:t>&gt;10:1</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提示图片尺寸超限制</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翻译失败，显示内部错误</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a:solidFill>
                            <a:srgbClr val="000000"/>
                          </a:solidFill>
                          <a:effectLst/>
                          <a:latin typeface="宋体" panose="02010600030101010101" pitchFamily="2" charset="-122"/>
                          <a:ea typeface="宋体" panose="02010600030101010101" pitchFamily="2" charset="-122"/>
                        </a:rPr>
                        <a:t>吴金权</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tc>
                  <a:txBody>
                    <a:bodyPr/>
                    <a:lstStyle/>
                    <a:p>
                      <a:pPr algn="l" fontAlgn="b">
                        <a:buNone/>
                      </a:pPr>
                      <a:r>
                        <a:rPr lang="zh-CN" altLang="en-US" sz="1600" b="0" i="0" u="none" strike="noStrike" dirty="0">
                          <a:solidFill>
                            <a:srgbClr val="000000"/>
                          </a:solidFill>
                          <a:effectLst/>
                          <a:latin typeface="Segoe UI Symbol" panose="020B0502040204020203" pitchFamily="34" charset="0"/>
                          <a:ea typeface="宋体" panose="02010600030101010101" pitchFamily="2" charset="-122"/>
                        </a:rPr>
                        <a:t>❌</a:t>
                      </a:r>
                    </a:p>
                  </a:txBody>
                  <a:tcPr marL="6350" marR="6350" marT="6350" marB="0" anchor="b">
                    <a:lnL>
                      <a:solidFill>
                        <a:srgbClr val="FFC94A"/>
                      </a:solidFill>
                      <a:prstDash val="solid"/>
                    </a:lnL>
                    <a:lnR>
                      <a:solidFill>
                        <a:srgbClr val="FFC94A"/>
                      </a:solidFill>
                      <a:prstDash val="solid"/>
                    </a:lnR>
                    <a:lnT>
                      <a:solidFill>
                        <a:srgbClr val="FFC94A"/>
                      </a:solidFill>
                      <a:prstDash val="solid"/>
                    </a:lnT>
                    <a:lnB>
                      <a:solidFill>
                        <a:srgbClr val="FFC94A"/>
                      </a:solidFill>
                      <a:prstDash val="solid"/>
                    </a:lnB>
                    <a:solidFill>
                      <a:srgbClr val="FFFFFF"/>
                    </a:solidFill>
                  </a:tcPr>
                </a:tc>
                <a:extLst>
                  <a:ext uri="{0D108BD9-81ED-4DB2-BD59-A6C34878D82A}">
                    <a16:rowId xmlns:a16="http://schemas.microsoft.com/office/drawing/2014/main" val="806704083"/>
                  </a:ext>
                </a:extLst>
              </a:tr>
            </a:tbl>
          </a:graphicData>
        </a:graphic>
      </p:graphicFrame>
    </p:spTree>
    <p:extLst>
      <p:ext uri="{BB962C8B-B14F-4D97-AF65-F5344CB8AC3E}">
        <p14:creationId xmlns:p14="http://schemas.microsoft.com/office/powerpoint/2010/main" val="33159066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3467616" cy="584775"/>
          </a:xfrm>
          <a:prstGeom prst="rect">
            <a:avLst/>
          </a:prstGeom>
          <a:noFill/>
        </p:spPr>
        <p:txBody>
          <a:bodyPr wrap="none" rtlCol="0">
            <a:spAutoFit/>
          </a:bodyPr>
          <a:lstStyle/>
          <a:p>
            <a:pPr algn="l"/>
            <a:r>
              <a:rPr lang="zh-CN" altLang="en-US" sz="3200" dirty="0">
                <a:solidFill>
                  <a:srgbClr val="00355C"/>
                </a:solidFill>
              </a:rPr>
              <a:t>测试用例执行情况</a:t>
            </a: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aphicFrame>
        <p:nvGraphicFramePr>
          <p:cNvPr id="47" name="表格 6"/>
          <p:cNvGraphicFramePr/>
          <p:nvPr>
            <p:extLst>
              <p:ext uri="{D42A27DB-BD31-4B8C-83A1-F6EECF244321}">
                <p14:modId xmlns:p14="http://schemas.microsoft.com/office/powerpoint/2010/main" val="4129293766"/>
              </p:ext>
            </p:extLst>
          </p:nvPr>
        </p:nvGraphicFramePr>
        <p:xfrm>
          <a:off x="4531201" y="1433710"/>
          <a:ext cx="3129598" cy="3990580"/>
        </p:xfrm>
        <a:graphic>
          <a:graphicData uri="http://schemas.openxmlformats.org/drawingml/2006/table">
            <a:tbl>
              <a:tblPr firstRow="1">
                <a:tableStyleId>{5C22544A-7EE6-4342-B048-85BDC9FD1C3A}</a:tableStyleId>
              </a:tblPr>
              <a:tblGrid>
                <a:gridCol w="2102168">
                  <a:extLst>
                    <a:ext uri="{9D8B030D-6E8A-4147-A177-3AD203B41FA5}">
                      <a16:colId xmlns:a16="http://schemas.microsoft.com/office/drawing/2014/main" val="20000"/>
                    </a:ext>
                  </a:extLst>
                </a:gridCol>
                <a:gridCol w="1027430">
                  <a:extLst>
                    <a:ext uri="{9D8B030D-6E8A-4147-A177-3AD203B41FA5}">
                      <a16:colId xmlns:a16="http://schemas.microsoft.com/office/drawing/2014/main" val="20001"/>
                    </a:ext>
                  </a:extLst>
                </a:gridCol>
              </a:tblGrid>
              <a:tr h="666290">
                <a:tc>
                  <a:txBody>
                    <a:bodyPr/>
                    <a:lstStyle/>
                    <a:p>
                      <a:pPr rtl="0"/>
                      <a:r>
                        <a:rPr lang="zh-CN" altLang="en-US" sz="2400" b="1" noProof="0" dirty="0">
                          <a:solidFill>
                            <a:srgbClr val="000000"/>
                          </a:solidFill>
                          <a:latin typeface="Microsoft YaHei UI" panose="020B0503020204020204" pitchFamily="34" charset="-122"/>
                          <a:ea typeface="Microsoft YaHei UI" panose="020B0503020204020204" pitchFamily="34" charset="-122"/>
                        </a:rPr>
                        <a:t>项目</a:t>
                      </a:r>
                    </a:p>
                  </a:txBody>
                  <a:tcPr anchor="ctr">
                    <a:lnL w="12700" cmpd="sng">
                      <a:solidFill>
                        <a:srgbClr val="FFC94A"/>
                      </a:solidFill>
                      <a:prstDash val="solid"/>
                    </a:lnL>
                    <a:lnR w="12700" cmpd="sng">
                      <a:solidFill>
                        <a:srgbClr val="FFC94A"/>
                      </a:solidFill>
                      <a:prstDash val="solid"/>
                    </a:lnR>
                    <a:lnT w="12700" cmpd="sng">
                      <a:solidFill>
                        <a:srgbClr val="FFC94A"/>
                      </a:solidFill>
                      <a:prstDash val="solid"/>
                    </a:lnT>
                    <a:lnB w="38100" cmpd="sng">
                      <a:solidFill>
                        <a:srgbClr val="FFC94A"/>
                      </a:solidFill>
                      <a:prstDash val="solid"/>
                    </a:lnB>
                    <a:lnTlToBr w="12700" cmpd="sng">
                      <a:noFill/>
                      <a:prstDash val="solid"/>
                    </a:lnTlToBr>
                    <a:lnBlToTr w="12700" cmpd="sng">
                      <a:noFill/>
                      <a:prstDash val="solid"/>
                    </a:lnBlToTr>
                    <a:solidFill>
                      <a:srgbClr val="FFC94A"/>
                    </a:solidFill>
                  </a:tcPr>
                </a:tc>
                <a:tc>
                  <a:txBody>
                    <a:bodyPr/>
                    <a:lstStyle/>
                    <a:p>
                      <a:pPr algn="l" rtl="0"/>
                      <a:r>
                        <a:rPr lang="zh-CN" altLang="en-US" sz="2400" b="1" noProof="0" dirty="0">
                          <a:solidFill>
                            <a:srgbClr val="000000"/>
                          </a:solidFill>
                          <a:latin typeface="Microsoft YaHei UI" panose="020B0503020204020204" pitchFamily="34" charset="-122"/>
                          <a:ea typeface="Microsoft YaHei UI" panose="020B0503020204020204" pitchFamily="34" charset="-122"/>
                        </a:rPr>
                        <a:t>数量</a:t>
                      </a:r>
                    </a:p>
                  </a:txBody>
                  <a:tcPr anchor="ctr">
                    <a:lnL w="12700" cmpd="sng">
                      <a:solidFill>
                        <a:srgbClr val="FFC94A"/>
                      </a:solidFill>
                      <a:prstDash val="solid"/>
                    </a:lnL>
                    <a:lnR w="12700" cmpd="sng">
                      <a:solidFill>
                        <a:srgbClr val="FFC94A"/>
                      </a:solidFill>
                      <a:prstDash val="solid"/>
                    </a:lnR>
                    <a:lnT w="12700" cmpd="sng">
                      <a:solidFill>
                        <a:srgbClr val="FFC94A"/>
                      </a:solidFill>
                      <a:prstDash val="solid"/>
                    </a:lnT>
                    <a:lnB w="38100" cmpd="sng">
                      <a:solidFill>
                        <a:srgbClr val="FFC94A"/>
                      </a:solidFill>
                      <a:prstDash val="solid"/>
                    </a:lnB>
                    <a:lnTlToBr w="12700" cmpd="sng">
                      <a:noFill/>
                      <a:prstDash val="solid"/>
                    </a:lnTlToBr>
                    <a:lnBlToTr w="12700" cmpd="sng">
                      <a:noFill/>
                      <a:prstDash val="solid"/>
                    </a:lnBlToTr>
                    <a:solidFill>
                      <a:srgbClr val="FFC94A"/>
                    </a:solidFill>
                  </a:tcPr>
                </a:tc>
                <a:extLst>
                  <a:ext uri="{0D108BD9-81ED-4DB2-BD59-A6C34878D82A}">
                    <a16:rowId xmlns:a16="http://schemas.microsoft.com/office/drawing/2014/main" val="10000"/>
                  </a:ext>
                </a:extLst>
              </a:tr>
              <a:tr h="659130">
                <a:tc>
                  <a:txBody>
                    <a:bodyPr/>
                    <a:lstStyle/>
                    <a:p>
                      <a:pPr algn="l" rtl="0"/>
                      <a:r>
                        <a:rPr lang="zh-CN" altLang="en-US" sz="2400" noProof="0" dirty="0">
                          <a:solidFill>
                            <a:srgbClr val="000000"/>
                          </a:solidFill>
                          <a:latin typeface="Microsoft YaHei UI" panose="020B0503020204020204" pitchFamily="34" charset="-122"/>
                          <a:ea typeface="Microsoft YaHei UI" panose="020B0503020204020204" pitchFamily="34" charset="-122"/>
                        </a:rPr>
                        <a:t>设计测试用例</a:t>
                      </a:r>
                    </a:p>
                  </a:txBody>
                  <a:tcPr anchor="ctr">
                    <a:lnL w="12700" cmpd="sng">
                      <a:solidFill>
                        <a:srgbClr val="FFC94A"/>
                      </a:solidFill>
                      <a:prstDash val="solid"/>
                    </a:lnL>
                    <a:lnR w="12700" cmpd="sng">
                      <a:solidFill>
                        <a:srgbClr val="FFC94A"/>
                      </a:solidFill>
                      <a:prstDash val="solid"/>
                    </a:lnR>
                    <a:lnT w="38100" cmpd="sng">
                      <a:solidFill>
                        <a:srgbClr val="FFC94A"/>
                      </a:solidFill>
                      <a:prstDash val="soli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a:r>
                        <a:rPr lang="en-US" altLang="zh-CN" sz="2400" noProof="0" dirty="0">
                          <a:solidFill>
                            <a:srgbClr val="000000"/>
                          </a:solidFill>
                          <a:latin typeface="Microsoft YaHei UI" panose="020B0503020204020204" pitchFamily="34" charset="-122"/>
                          <a:ea typeface="Microsoft YaHei UI" panose="020B0503020204020204" pitchFamily="34" charset="-122"/>
                        </a:rPr>
                        <a:t>20 </a:t>
                      </a:r>
                      <a:r>
                        <a:rPr lang="zh-CN" altLang="en-US" sz="2400" noProof="0" dirty="0">
                          <a:solidFill>
                            <a:srgbClr val="000000"/>
                          </a:solidFill>
                          <a:latin typeface="Microsoft YaHei UI" panose="020B0503020204020204" pitchFamily="34" charset="-122"/>
                          <a:ea typeface="Microsoft YaHei UI" panose="020B0503020204020204" pitchFamily="34" charset="-122"/>
                        </a:rPr>
                        <a:t>条</a:t>
                      </a:r>
                      <a:endParaRPr lang="en-US" altLang="zh-CN" sz="2400" noProof="0" dirty="0">
                        <a:solidFill>
                          <a:srgbClr val="000000"/>
                        </a:solidFill>
                        <a:latin typeface="Microsoft YaHei UI" panose="020B0503020204020204" pitchFamily="34" charset="-122"/>
                        <a:ea typeface="Microsoft YaHei UI" panose="020B0503020204020204" pitchFamily="34" charset="-122"/>
                      </a:endParaRPr>
                    </a:p>
                  </a:txBody>
                  <a:tcPr anchor="ctr">
                    <a:lnL w="12700" cmpd="sng">
                      <a:solidFill>
                        <a:srgbClr val="FFC94A"/>
                      </a:solidFill>
                      <a:prstDash val="solid"/>
                    </a:lnL>
                    <a:lnR w="12700" cmpd="sng">
                      <a:solidFill>
                        <a:srgbClr val="FFC94A"/>
                      </a:solidFill>
                      <a:prstDash val="solid"/>
                    </a:lnR>
                    <a:lnT w="38100" cmpd="sng">
                      <a:solidFill>
                        <a:srgbClr val="FFC94A"/>
                      </a:solidFill>
                      <a:prstDash val="soli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66290">
                <a:tc>
                  <a:txBody>
                    <a:bodyPr/>
                    <a:lstStyle/>
                    <a:p>
                      <a:pPr algn="l" rtl="0"/>
                      <a:r>
                        <a:rPr lang="zh-CN" altLang="en-US" sz="2400" noProof="0" dirty="0">
                          <a:solidFill>
                            <a:srgbClr val="000000"/>
                          </a:solidFill>
                          <a:latin typeface="Microsoft YaHei UI" panose="020B0503020204020204" pitchFamily="34" charset="-122"/>
                          <a:ea typeface="Microsoft YaHei UI" panose="020B0503020204020204" pitchFamily="34" charset="-122"/>
                        </a:rPr>
                        <a:t>执行用例</a:t>
                      </a: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a:r>
                        <a:rPr lang="en-US" altLang="zh-CN" sz="2400" noProof="0" dirty="0">
                          <a:solidFill>
                            <a:srgbClr val="000000"/>
                          </a:solidFill>
                          <a:latin typeface="Microsoft YaHei UI" panose="020B0503020204020204" pitchFamily="34" charset="-122"/>
                          <a:ea typeface="Microsoft YaHei UI" panose="020B0503020204020204" pitchFamily="34" charset="-122"/>
                        </a:rPr>
                        <a:t>20 </a:t>
                      </a:r>
                      <a:r>
                        <a:rPr lang="zh-CN" altLang="en-US" sz="2400" noProof="0" dirty="0">
                          <a:solidFill>
                            <a:srgbClr val="000000"/>
                          </a:solidFill>
                          <a:latin typeface="Microsoft YaHei UI" panose="020B0503020204020204" pitchFamily="34" charset="-122"/>
                          <a:ea typeface="Microsoft YaHei UI" panose="020B0503020204020204" pitchFamily="34" charset="-122"/>
                        </a:rPr>
                        <a:t>条</a:t>
                      </a:r>
                      <a:endParaRPr lang="en-US" altLang="zh-CN" sz="2400" noProof="0" dirty="0">
                        <a:solidFill>
                          <a:srgbClr val="000000"/>
                        </a:solidFill>
                        <a:latin typeface="Microsoft YaHei UI" panose="020B0503020204020204" pitchFamily="34" charset="-122"/>
                        <a:ea typeface="Microsoft YaHei UI" panose="020B0503020204020204" pitchFamily="34" charset="-122"/>
                      </a:endParaRP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66290">
                <a:tc>
                  <a:txBody>
                    <a:bodyPr/>
                    <a:lstStyle/>
                    <a:p>
                      <a:pPr algn="l" rtl="0"/>
                      <a:r>
                        <a:rPr lang="zh-CN" altLang="en-US" sz="2400" noProof="0" dirty="0">
                          <a:solidFill>
                            <a:srgbClr val="000000"/>
                          </a:solidFill>
                          <a:latin typeface="Microsoft YaHei UI" panose="020B0503020204020204" pitchFamily="34" charset="-122"/>
                          <a:ea typeface="Microsoft YaHei UI" panose="020B0503020204020204" pitchFamily="34" charset="-122"/>
                        </a:rPr>
                        <a:t>通过用例</a:t>
                      </a: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a:r>
                        <a:rPr lang="en-US" altLang="zh-CN" sz="2400" noProof="0" dirty="0">
                          <a:solidFill>
                            <a:srgbClr val="000000"/>
                          </a:solidFill>
                          <a:latin typeface="Microsoft YaHei UI" panose="020B0503020204020204" pitchFamily="34" charset="-122"/>
                          <a:ea typeface="Microsoft YaHei UI" panose="020B0503020204020204" pitchFamily="34" charset="-122"/>
                        </a:rPr>
                        <a:t>14 </a:t>
                      </a:r>
                      <a:r>
                        <a:rPr lang="zh-CN" altLang="en-US" sz="2400" noProof="0" dirty="0">
                          <a:solidFill>
                            <a:srgbClr val="000000"/>
                          </a:solidFill>
                          <a:latin typeface="Microsoft YaHei UI" panose="020B0503020204020204" pitchFamily="34" charset="-122"/>
                          <a:ea typeface="Microsoft YaHei UI" panose="020B0503020204020204" pitchFamily="34" charset="-122"/>
                        </a:rPr>
                        <a:t>条</a:t>
                      </a:r>
                      <a:endParaRPr lang="en-US" altLang="zh-CN" sz="2400" noProof="0" dirty="0">
                        <a:solidFill>
                          <a:srgbClr val="000000"/>
                        </a:solidFill>
                        <a:latin typeface="Microsoft YaHei UI" panose="020B0503020204020204" pitchFamily="34" charset="-122"/>
                        <a:ea typeface="Microsoft YaHei UI" panose="020B0503020204020204" pitchFamily="34" charset="-122"/>
                      </a:endParaRP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66290">
                <a:tc>
                  <a:txBody>
                    <a:bodyPr/>
                    <a:lstStyle/>
                    <a:p>
                      <a:pPr algn="l" rtl="0"/>
                      <a:r>
                        <a:rPr lang="zh-CN" altLang="en-US" sz="2400" noProof="0">
                          <a:solidFill>
                            <a:srgbClr val="000000"/>
                          </a:solidFill>
                          <a:latin typeface="Microsoft YaHei UI" panose="020B0503020204020204" pitchFamily="34" charset="-122"/>
                          <a:ea typeface="Microsoft YaHei UI" panose="020B0503020204020204" pitchFamily="34" charset="-122"/>
                        </a:rPr>
                        <a:t>失败用例</a:t>
                      </a: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a:r>
                        <a:rPr lang="en-US" altLang="zh-CN" sz="2400" noProof="0" dirty="0">
                          <a:solidFill>
                            <a:srgbClr val="000000"/>
                          </a:solidFill>
                          <a:latin typeface="Microsoft YaHei UI" panose="020B0503020204020204" pitchFamily="34" charset="-122"/>
                          <a:ea typeface="Microsoft YaHei UI" panose="020B0503020204020204" pitchFamily="34" charset="-122"/>
                        </a:rPr>
                        <a:t>6 </a:t>
                      </a:r>
                      <a:r>
                        <a:rPr lang="zh-CN" altLang="en-US" sz="2400" noProof="0" dirty="0">
                          <a:solidFill>
                            <a:srgbClr val="000000"/>
                          </a:solidFill>
                          <a:latin typeface="Microsoft YaHei UI" panose="020B0503020204020204" pitchFamily="34" charset="-122"/>
                          <a:ea typeface="Microsoft YaHei UI" panose="020B0503020204020204" pitchFamily="34" charset="-122"/>
                        </a:rPr>
                        <a:t>条</a:t>
                      </a:r>
                      <a:endParaRPr lang="en-US" altLang="zh-CN" sz="2400" noProof="0" dirty="0">
                        <a:solidFill>
                          <a:srgbClr val="000000"/>
                        </a:solidFill>
                        <a:latin typeface="Microsoft YaHei UI" panose="020B0503020204020204" pitchFamily="34" charset="-122"/>
                        <a:ea typeface="Microsoft YaHei UI" panose="020B0503020204020204" pitchFamily="34" charset="-122"/>
                      </a:endParaRP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r h="666290">
                <a:tc>
                  <a:txBody>
                    <a:bodyPr/>
                    <a:lstStyle/>
                    <a:p>
                      <a:pPr algn="l" rtl="0">
                        <a:buClrTx/>
                        <a:buSzTx/>
                        <a:buFontTx/>
                        <a:buNone/>
                      </a:pPr>
                      <a:r>
                        <a:rPr lang="zh-CN" altLang="en-US" sz="2400" noProof="0" dirty="0">
                          <a:solidFill>
                            <a:srgbClr val="000000"/>
                          </a:solidFill>
                          <a:latin typeface="Microsoft YaHei UI" panose="020B0503020204020204" pitchFamily="34" charset="-122"/>
                          <a:ea typeface="Microsoft YaHei UI" panose="020B0503020204020204" pitchFamily="34" charset="-122"/>
                        </a:rPr>
                        <a:t>发现缺陷</a:t>
                      </a: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ctr" rtl="0">
                        <a:buClrTx/>
                        <a:buSzTx/>
                        <a:buFontTx/>
                        <a:buNone/>
                      </a:pPr>
                      <a:r>
                        <a:rPr lang="en-US" altLang="zh-CN" sz="2400" noProof="0" dirty="0">
                          <a:solidFill>
                            <a:srgbClr val="000000"/>
                          </a:solidFill>
                          <a:latin typeface="Microsoft YaHei UI" panose="020B0503020204020204" pitchFamily="34" charset="-122"/>
                          <a:ea typeface="Microsoft YaHei UI" panose="020B0503020204020204" pitchFamily="34" charset="-122"/>
                        </a:rPr>
                        <a:t>6 </a:t>
                      </a:r>
                      <a:r>
                        <a:rPr lang="zh-CN" altLang="en-US" sz="2400" noProof="0" dirty="0">
                          <a:solidFill>
                            <a:srgbClr val="000000"/>
                          </a:solidFill>
                          <a:latin typeface="Microsoft YaHei UI" panose="020B0503020204020204" pitchFamily="34" charset="-122"/>
                          <a:ea typeface="Microsoft YaHei UI" panose="020B0503020204020204" pitchFamily="34" charset="-122"/>
                        </a:rPr>
                        <a:t>条</a:t>
                      </a:r>
                      <a:endParaRPr lang="en-US" altLang="zh-CN" sz="2400" noProof="0" dirty="0">
                        <a:solidFill>
                          <a:srgbClr val="000000"/>
                        </a:solidFill>
                        <a:latin typeface="Microsoft YaHei UI" panose="020B0503020204020204" pitchFamily="34" charset="-122"/>
                        <a:ea typeface="Microsoft YaHei UI" panose="020B0503020204020204" pitchFamily="34" charset="-122"/>
                      </a:endParaRP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1050" cy="706755"/>
            </a:xfrm>
            <a:prstGeom prst="rect">
              <a:avLst/>
            </a:prstGeom>
            <a:noFill/>
          </p:spPr>
          <p:txBody>
            <a:bodyPr wrap="none" rtlCol="0">
              <a:spAutoFit/>
            </a:bodyPr>
            <a:lstStyle/>
            <a:p>
              <a:r>
                <a:rPr lang="en-US" altLang="zh-CN" sz="4000" i="1" dirty="0">
                  <a:solidFill>
                    <a:schemeClr val="bg1"/>
                  </a:solidFill>
                </a:rPr>
                <a:t>05</a:t>
              </a:r>
              <a:endParaRPr lang="zh-CN" altLang="en-US" sz="4000" i="1" dirty="0">
                <a:solidFill>
                  <a:schemeClr val="bg1"/>
                </a:solidFill>
              </a:endParaRPr>
            </a:p>
          </p:txBody>
        </p:sp>
      </p:grpSp>
      <p:sp>
        <p:nvSpPr>
          <p:cNvPr id="70" name="文本框 69"/>
          <p:cNvSpPr txBox="1"/>
          <p:nvPr/>
        </p:nvSpPr>
        <p:spPr>
          <a:xfrm>
            <a:off x="5273483" y="3301688"/>
            <a:ext cx="2492990" cy="646331"/>
          </a:xfrm>
          <a:prstGeom prst="rect">
            <a:avLst/>
          </a:prstGeom>
          <a:noFill/>
        </p:spPr>
        <p:txBody>
          <a:bodyPr wrap="none" rtlCol="0">
            <a:spAutoFit/>
          </a:bodyPr>
          <a:lstStyle/>
          <a:p>
            <a:pPr algn="l"/>
            <a:r>
              <a:rPr lang="zh-CN" altLang="en-US" sz="3600" dirty="0"/>
              <a:t>总结与反思</a:t>
            </a:r>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05</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2236510" cy="584775"/>
          </a:xfrm>
          <a:prstGeom prst="rect">
            <a:avLst/>
          </a:prstGeom>
          <a:noFill/>
        </p:spPr>
        <p:txBody>
          <a:bodyPr wrap="none" rtlCol="0">
            <a:spAutoFit/>
          </a:bodyPr>
          <a:lstStyle/>
          <a:p>
            <a:pPr algn="l"/>
            <a:r>
              <a:rPr lang="zh-CN" altLang="en-US" sz="3200" dirty="0">
                <a:solidFill>
                  <a:srgbClr val="00355C"/>
                </a:solidFill>
              </a:rPr>
              <a:t>总结与体会</a:t>
            </a:r>
          </a:p>
        </p:txBody>
      </p:sp>
      <p:grpSp>
        <p:nvGrpSpPr>
          <p:cNvPr id="66" name="组合 65"/>
          <p:cNvGrpSpPr/>
          <p:nvPr/>
        </p:nvGrpSpPr>
        <p:grpSpPr>
          <a:xfrm>
            <a:off x="-913511" y="-1730840"/>
            <a:ext cx="13957141" cy="10476193"/>
            <a:chOff x="-913511" y="-1730840"/>
            <a:chExt cx="13957141" cy="10476193"/>
          </a:xfrm>
        </p:grpSpPr>
        <p:sp>
          <p:nvSpPr>
            <p:cNvPr id="45" name="斜纹 4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364615" y="1818640"/>
            <a:ext cx="9462770" cy="3220720"/>
          </a:xfrm>
          <a:prstGeom prst="rect">
            <a:avLst/>
          </a:prstGeom>
        </p:spPr>
        <p:txBody>
          <a:bodyPr>
            <a:noAutofit/>
          </a:bodyPr>
          <a:lstStyle/>
          <a:p>
            <a:pPr>
              <a:lnSpc>
                <a:spcPct val="125000"/>
              </a:lnSpc>
              <a:defRPr/>
            </a:pPr>
            <a:r>
              <a:rPr lang="en-US" altLang="zh-CN" sz="2400" dirty="0"/>
              <a:t>	</a:t>
            </a:r>
            <a:r>
              <a:rPr lang="zh-CN" altLang="zh-CN" sz="2400" dirty="0"/>
              <a:t>通过本次《软件项目管理实践》课程的学习与实践，团队在不进行具体软件编码实现的前提下，完整经历了一个软件项目从立项、规划到执行与监控的管理全过程。实践过程使成员对软件项目管理不再停留在理论层面，而是通过需求分析、进度与成本规划、风险识别以及过程控制等管理活动，切实体会到项目管理在复杂软件项目中的核心作用。尤其是在进度偏差分析、成本控制与综合决策过程中，团队对项目管理方法的系统性和逻辑性有了更加直观和深入的理解。</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A8BEBE-A8B3-24E2-031B-5DC18B96C50C}"/>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2C22A372-4B50-8465-A6C4-EC4B51203521}"/>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780B2B40-D3B1-7120-5785-297786E6078B}"/>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1EEEE23B-EA04-AFFD-8321-2A0643F23551}"/>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E7530C79-8781-0B36-E955-1CA22B654A3F}"/>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D83F9D81-9A78-6A00-9785-594C427388C5}"/>
              </a:ext>
            </a:extLst>
          </p:cNvPr>
          <p:cNvSpPr txBox="1"/>
          <p:nvPr/>
        </p:nvSpPr>
        <p:spPr>
          <a:xfrm>
            <a:off x="1410978" y="693555"/>
            <a:ext cx="2236510" cy="584775"/>
          </a:xfrm>
          <a:prstGeom prst="rect">
            <a:avLst/>
          </a:prstGeom>
          <a:noFill/>
        </p:spPr>
        <p:txBody>
          <a:bodyPr wrap="none" rtlCol="0">
            <a:spAutoFit/>
          </a:bodyPr>
          <a:lstStyle/>
          <a:p>
            <a:pPr algn="l"/>
            <a:r>
              <a:rPr lang="zh-CN" altLang="en-US" sz="3200" dirty="0">
                <a:solidFill>
                  <a:srgbClr val="00355C"/>
                </a:solidFill>
              </a:rPr>
              <a:t>总结与体会</a:t>
            </a:r>
          </a:p>
        </p:txBody>
      </p:sp>
      <p:grpSp>
        <p:nvGrpSpPr>
          <p:cNvPr id="66" name="组合 65">
            <a:extLst>
              <a:ext uri="{FF2B5EF4-FFF2-40B4-BE49-F238E27FC236}">
                <a16:creationId xmlns:a16="http://schemas.microsoft.com/office/drawing/2014/main" id="{296F97CB-E0E5-C0D7-6EAF-2771047CC04F}"/>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0B7C17B4-8FC9-81B3-8CA7-386D7A1F6DB1}"/>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4278711A-ED8E-D6F9-83A9-D130F80D8EA9}"/>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77035AFB-9BB9-4534-DA74-A94595017876}"/>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E62875D6-0EEE-EBFA-4219-3C3A24DB1A97}"/>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CF6AEADC-AB81-7E11-FB04-824A4A4E12B9}"/>
              </a:ext>
            </a:extLst>
          </p:cNvPr>
          <p:cNvSpPr txBox="1"/>
          <p:nvPr/>
        </p:nvSpPr>
        <p:spPr>
          <a:xfrm>
            <a:off x="1364615" y="2117090"/>
            <a:ext cx="9462770" cy="2623820"/>
          </a:xfrm>
          <a:prstGeom prst="rect">
            <a:avLst/>
          </a:prstGeom>
        </p:spPr>
        <p:txBody>
          <a:bodyPr>
            <a:noAutofit/>
          </a:bodyPr>
          <a:lstStyle/>
          <a:p>
            <a:pPr eaLnBrk="0">
              <a:lnSpc>
                <a:spcPct val="125000"/>
              </a:lnSpc>
            </a:pPr>
            <a:r>
              <a:rPr lang="en-US" altLang="zh-CN" sz="2400" dirty="0"/>
              <a:t>	</a:t>
            </a:r>
            <a:r>
              <a:rPr lang="zh-CN" altLang="zh-CN" sz="2400" dirty="0"/>
              <a:t>同时，本次课程实践也暴露出项目管理在实际应用中的一些挑战，例如前期计划与执行过程之间的偏差、沟通协调带来的管理成本，以及多角色协作下的责任边界问题。通过不断调整管理方式和优化协作机制，团队逐步认识到项目管理并非静态计划，而是一个需要持续监控、动态调整和综合权衡的过程。总体而言，本次课程实践有效提升了团队成员对软件项目管理思想、方法和流程的理解，为今后参与真实软件项目或进一步深入学习项目管理相关内容奠定了良好基础。</a:t>
            </a:r>
          </a:p>
        </p:txBody>
      </p:sp>
    </p:spTree>
    <p:extLst>
      <p:ext uri="{BB962C8B-B14F-4D97-AF65-F5344CB8AC3E}">
        <p14:creationId xmlns:p14="http://schemas.microsoft.com/office/powerpoint/2010/main" val="2019481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7" name="矩形 26"/>
          <p:cNvSpPr/>
          <p:nvPr/>
        </p:nvSpPr>
        <p:spPr>
          <a:xfrm>
            <a:off x="9355728" y="734801"/>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9" name="矩形 28"/>
          <p:cNvSpPr/>
          <p:nvPr/>
        </p:nvSpPr>
        <p:spPr>
          <a:xfrm>
            <a:off x="11081859" y="3343888"/>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495193" y="5120532"/>
            <a:ext cx="1121505" cy="1121505"/>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6" name="矩形 35"/>
          <p:cNvSpPr/>
          <p:nvPr/>
        </p:nvSpPr>
        <p:spPr>
          <a:xfrm>
            <a:off x="2023905" y="5898758"/>
            <a:ext cx="672573" cy="672573"/>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796108" y="4367027"/>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8" name="斜纹 37"/>
          <p:cNvSpPr/>
          <p:nvPr/>
        </p:nvSpPr>
        <p:spPr>
          <a:xfrm rot="18776160" flipH="1">
            <a:off x="-1805110" y="625470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2100751" y="672206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86700" y="14251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10434646" y="-74052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7" name="文本框 46"/>
          <p:cNvSpPr txBox="1"/>
          <p:nvPr/>
        </p:nvSpPr>
        <p:spPr>
          <a:xfrm>
            <a:off x="3193256" y="2871752"/>
            <a:ext cx="5805489" cy="1107996"/>
          </a:xfrm>
          <a:prstGeom prst="rect">
            <a:avLst/>
          </a:prstGeom>
          <a:noFill/>
        </p:spPr>
        <p:txBody>
          <a:bodyPr wrap="square" rtlCol="0">
            <a:spAutoFit/>
          </a:bodyPr>
          <a:lstStyle/>
          <a:p>
            <a:pPr algn="dist"/>
            <a:r>
              <a:rPr lang="zh-CN" altLang="en-US" sz="6600" b="1" dirty="0">
                <a:solidFill>
                  <a:srgbClr val="00355C"/>
                </a:solidFill>
                <a:ea typeface="思源黑体 CN Bold" panose="020B0800000000000000" pitchFamily="34" charset="-122"/>
              </a:rPr>
              <a:t>感谢观看</a:t>
            </a:r>
          </a:p>
        </p:txBody>
      </p:sp>
      <p:sp>
        <p:nvSpPr>
          <p:cNvPr id="33" name="矩形 32"/>
          <p:cNvSpPr/>
          <p:nvPr/>
        </p:nvSpPr>
        <p:spPr>
          <a:xfrm>
            <a:off x="10162194" y="1753182"/>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2" name="组合 1"/>
          <p:cNvGrpSpPr/>
          <p:nvPr/>
        </p:nvGrpSpPr>
        <p:grpSpPr>
          <a:xfrm>
            <a:off x="96241" y="1246768"/>
            <a:ext cx="11620249" cy="5735092"/>
            <a:chOff x="96241" y="1246768"/>
            <a:chExt cx="11620249" cy="5735092"/>
          </a:xfrm>
        </p:grpSpPr>
        <p:sp>
          <p:nvSpPr>
            <p:cNvPr id="38" name="斜纹 37"/>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9" name="斜纹 38"/>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5" name="斜纹 44"/>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01</a:t>
              </a:r>
              <a:endParaRPr lang="zh-CN" altLang="en-US" sz="4000" i="1" dirty="0">
                <a:solidFill>
                  <a:schemeClr val="bg1"/>
                </a:solidFill>
              </a:endParaRPr>
            </a:p>
          </p:txBody>
        </p:sp>
      </p:grpSp>
      <p:sp>
        <p:nvSpPr>
          <p:cNvPr id="70" name="文本框 69"/>
          <p:cNvSpPr txBox="1"/>
          <p:nvPr/>
        </p:nvSpPr>
        <p:spPr>
          <a:xfrm>
            <a:off x="5597420" y="3306298"/>
            <a:ext cx="2031325" cy="646331"/>
          </a:xfrm>
          <a:prstGeom prst="rect">
            <a:avLst/>
          </a:prstGeom>
          <a:noFill/>
        </p:spPr>
        <p:txBody>
          <a:bodyPr wrap="none" rtlCol="0">
            <a:spAutoFit/>
          </a:bodyPr>
          <a:lstStyle/>
          <a:p>
            <a:pPr algn="l"/>
            <a:r>
              <a:rPr lang="zh-CN" altLang="en-US" sz="3600" dirty="0"/>
              <a:t>项目介绍</a:t>
            </a:r>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01</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891865" cy="584775"/>
          </a:xfrm>
          <a:prstGeom prst="rect">
            <a:avLst/>
          </a:prstGeom>
          <a:noFill/>
        </p:spPr>
        <p:txBody>
          <a:bodyPr wrap="none" rtlCol="0">
            <a:spAutoFit/>
          </a:bodyPr>
          <a:lstStyle/>
          <a:p>
            <a:r>
              <a:rPr lang="zh-CN" altLang="en-US" sz="3200" dirty="0">
                <a:solidFill>
                  <a:srgbClr val="00355C"/>
                </a:solidFill>
              </a:rPr>
              <a:t>项目背景</a:t>
            </a:r>
          </a:p>
        </p:txBody>
      </p:sp>
      <p:grpSp>
        <p:nvGrpSpPr>
          <p:cNvPr id="66" name="组合 65"/>
          <p:cNvGrpSpPr/>
          <p:nvPr/>
        </p:nvGrpSpPr>
        <p:grpSpPr>
          <a:xfrm>
            <a:off x="-913511" y="-1730840"/>
            <a:ext cx="13957141" cy="10476193"/>
            <a:chOff x="-913511" y="-1730840"/>
            <a:chExt cx="13957141" cy="10476193"/>
          </a:xfrm>
        </p:grpSpPr>
        <p:sp>
          <p:nvSpPr>
            <p:cNvPr id="45" name="斜纹 44"/>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p:cNvSpPr txBox="1"/>
          <p:nvPr/>
        </p:nvSpPr>
        <p:spPr>
          <a:xfrm>
            <a:off x="1311108" y="1565275"/>
            <a:ext cx="9569784" cy="3727451"/>
          </a:xfrm>
          <a:prstGeom prst="rect">
            <a:avLst/>
          </a:prstGeom>
        </p:spPr>
        <p:txBody>
          <a:bodyPr>
            <a:noAutofit/>
          </a:bodyPr>
          <a:lstStyle/>
          <a:p>
            <a:pPr defTabSz="914400">
              <a:lnSpc>
                <a:spcPct val="125000"/>
              </a:lnSpc>
              <a:buClrTx/>
              <a:buSzTx/>
              <a:buFontTx/>
              <a:defRPr/>
            </a:pPr>
            <a:r>
              <a:rPr lang="en-US" altLang="zh-CN" sz="2800" noProof="0" dirty="0">
                <a:ln>
                  <a:noFill/>
                </a:ln>
                <a:solidFill>
                  <a:schemeClr val="tx1">
                    <a:lumMod val="95000"/>
                    <a:lumOff val="5000"/>
                  </a:schemeClr>
                </a:solidFill>
                <a:effectLst/>
                <a:uLnTx/>
                <a:uFillTx/>
                <a:cs typeface="+mn-ea"/>
              </a:rPr>
              <a:t>	</a:t>
            </a:r>
            <a:r>
              <a:rPr lang="zh-CN" altLang="en-US" sz="2800" noProof="0" dirty="0">
                <a:ln>
                  <a:noFill/>
                </a:ln>
                <a:solidFill>
                  <a:schemeClr val="tx1">
                    <a:lumMod val="95000"/>
                    <a:lumOff val="5000"/>
                  </a:schemeClr>
                </a:solidFill>
                <a:effectLst/>
                <a:uLnTx/>
                <a:uFillTx/>
                <a:cs typeface="+mn-ea"/>
              </a:rPr>
              <a:t>在全球化和数字内容爆炸式增长的背景下，跨语言交流需求日益迫切。当前市面上的翻译工具大多功能单一，无法高效处理图文混合内容，且存在实时性差、多语言支持不足等问题。用户在处理商品图片、外文文档、社交图文等内容时，操作繁琐，体验不佳。本项目旨在开发一个集文字与图像实时翻译于一体的多语种</a:t>
            </a:r>
            <a:r>
              <a:rPr lang="en-US" altLang="zh-CN" sz="2800" noProof="0" dirty="0">
                <a:ln>
                  <a:noFill/>
                </a:ln>
                <a:solidFill>
                  <a:schemeClr val="tx1">
                    <a:lumMod val="95000"/>
                    <a:lumOff val="5000"/>
                  </a:schemeClr>
                </a:solidFill>
                <a:effectLst/>
                <a:uLnTx/>
                <a:uFillTx/>
                <a:cs typeface="+mn-ea"/>
              </a:rPr>
              <a:t>Web</a:t>
            </a:r>
            <a:r>
              <a:rPr lang="zh-CN" altLang="en-US" sz="2800" noProof="0" dirty="0">
                <a:ln>
                  <a:noFill/>
                </a:ln>
                <a:solidFill>
                  <a:schemeClr val="tx1">
                    <a:lumMod val="95000"/>
                    <a:lumOff val="5000"/>
                  </a:schemeClr>
                </a:solidFill>
                <a:effectLst/>
                <a:uLnTx/>
                <a:uFillTx/>
                <a:cs typeface="+mn-ea"/>
              </a:rPr>
              <a:t>平台，以填补市场空白，满足用户高效、便捷的跨语言信息处理需求。</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865A0-5497-31EA-B5D3-43ADBDD78778}"/>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179FD8A4-C98D-869E-2000-F9A986A98453}"/>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C1D3D89F-2955-4623-5A87-A2D5020C3F39}"/>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C86A2A88-E0D3-2E3B-BC29-C0CE346988D5}"/>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6A998EDD-A8E8-1867-6428-146AC3967D5C}"/>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61C4565D-E217-A8DE-64B2-BD87A88E1DBE}"/>
              </a:ext>
            </a:extLst>
          </p:cNvPr>
          <p:cNvSpPr txBox="1"/>
          <p:nvPr/>
        </p:nvSpPr>
        <p:spPr>
          <a:xfrm>
            <a:off x="1410978" y="693555"/>
            <a:ext cx="1826141" cy="584775"/>
          </a:xfrm>
          <a:prstGeom prst="rect">
            <a:avLst/>
          </a:prstGeom>
          <a:noFill/>
        </p:spPr>
        <p:txBody>
          <a:bodyPr wrap="none" rtlCol="0">
            <a:spAutoFit/>
          </a:bodyPr>
          <a:lstStyle/>
          <a:p>
            <a:r>
              <a:rPr lang="zh-CN" altLang="en-US" sz="3200" dirty="0">
                <a:solidFill>
                  <a:srgbClr val="00355C"/>
                </a:solidFill>
              </a:rPr>
              <a:t>项目目标</a:t>
            </a:r>
          </a:p>
        </p:txBody>
      </p:sp>
      <p:grpSp>
        <p:nvGrpSpPr>
          <p:cNvPr id="66" name="组合 65">
            <a:extLst>
              <a:ext uri="{FF2B5EF4-FFF2-40B4-BE49-F238E27FC236}">
                <a16:creationId xmlns:a16="http://schemas.microsoft.com/office/drawing/2014/main" id="{B8DB67DA-8599-9FCB-60B6-93141D869F2B}"/>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982B275E-943B-DF5E-0F46-6D0D731F2D20}"/>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59BB7CE5-6266-0590-ECDA-691DAAD51D8E}"/>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5E32EE23-2B66-673D-09BC-71551EDAB0FC}"/>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F01B77B8-9593-85E2-5C15-6F7B0DDAE16A}"/>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8BDA2A15-FDE2-4D99-E3AC-73BD0DCE8D68}"/>
              </a:ext>
            </a:extLst>
          </p:cNvPr>
          <p:cNvSpPr txBox="1"/>
          <p:nvPr/>
        </p:nvSpPr>
        <p:spPr>
          <a:xfrm>
            <a:off x="1311108" y="1866900"/>
            <a:ext cx="9569784" cy="3790950"/>
          </a:xfrm>
          <a:prstGeom prst="rect">
            <a:avLst/>
          </a:prstGeom>
        </p:spPr>
        <p:txBody>
          <a:bodyPr>
            <a:noAutofit/>
          </a:bodyPr>
          <a:lstStyle/>
          <a:p>
            <a:pPr>
              <a:lnSpc>
                <a:spcPct val="125000"/>
              </a:lnSpc>
            </a:pPr>
            <a:r>
              <a:rPr lang="en-US" altLang="zh-CN" sz="2800" b="1" dirty="0"/>
              <a:t>(1) </a:t>
            </a:r>
            <a:r>
              <a:rPr lang="zh-CN" altLang="zh-CN" sz="2800" b="1" dirty="0"/>
              <a:t>功能目标</a:t>
            </a:r>
            <a:r>
              <a:rPr lang="zh-CN" altLang="zh-CN" sz="2800" dirty="0"/>
              <a:t>：打造支持超过</a:t>
            </a:r>
            <a:r>
              <a:rPr lang="en-US" altLang="zh-CN" sz="2800" dirty="0"/>
              <a:t>20</a:t>
            </a:r>
            <a:r>
              <a:rPr lang="zh-CN" altLang="zh-CN" sz="2800" dirty="0"/>
              <a:t>种主流语言互译的文字翻译服务，并集成先进的光学字符识别技术，实现对</a:t>
            </a:r>
            <a:r>
              <a:rPr lang="en-US" altLang="zh-CN" sz="2800" dirty="0"/>
              <a:t>JPG</a:t>
            </a:r>
            <a:r>
              <a:rPr lang="zh-CN" altLang="zh-CN" sz="2800" dirty="0"/>
              <a:t>、</a:t>
            </a:r>
            <a:r>
              <a:rPr lang="en-US" altLang="zh-CN" sz="2800" dirty="0"/>
              <a:t>PNG</a:t>
            </a:r>
            <a:r>
              <a:rPr lang="zh-CN" altLang="zh-CN" sz="2800" dirty="0"/>
              <a:t>等常见格式图片中文字的精准提取与翻译。</a:t>
            </a:r>
          </a:p>
          <a:p>
            <a:pPr>
              <a:lnSpc>
                <a:spcPct val="125000"/>
              </a:lnSpc>
            </a:pPr>
            <a:r>
              <a:rPr lang="en-US" altLang="zh-CN" sz="2800" b="1" dirty="0"/>
              <a:t>(2) </a:t>
            </a:r>
            <a:r>
              <a:rPr lang="zh-CN" altLang="zh-CN" sz="2800" b="1" dirty="0"/>
              <a:t>性能目标</a:t>
            </a:r>
            <a:r>
              <a:rPr lang="zh-CN" altLang="zh-CN" sz="2800" dirty="0"/>
              <a:t>：平台需支持高并发访问，核心翻译服务平均响应时间低于</a:t>
            </a:r>
            <a:r>
              <a:rPr lang="en-US" altLang="zh-CN" sz="2800" dirty="0"/>
              <a:t>2</a:t>
            </a:r>
            <a:r>
              <a:rPr lang="zh-CN" altLang="zh-CN" sz="2800" dirty="0"/>
              <a:t>秒，系统稳定性达</a:t>
            </a:r>
            <a:r>
              <a:rPr lang="en-US" altLang="zh-CN" sz="2800" dirty="0"/>
              <a:t>99.9%</a:t>
            </a:r>
            <a:r>
              <a:rPr lang="zh-CN" altLang="zh-CN" sz="2800" dirty="0"/>
              <a:t>。</a:t>
            </a:r>
          </a:p>
          <a:p>
            <a:pPr>
              <a:lnSpc>
                <a:spcPct val="125000"/>
              </a:lnSpc>
            </a:pPr>
            <a:r>
              <a:rPr lang="en-US" altLang="zh-CN" sz="2800" b="1" dirty="0"/>
              <a:t>(3) </a:t>
            </a:r>
            <a:r>
              <a:rPr lang="zh-CN" altLang="zh-CN" sz="2800" b="1" dirty="0"/>
              <a:t>用户目标</a:t>
            </a:r>
            <a:r>
              <a:rPr lang="zh-CN" altLang="zh-CN" sz="2800" dirty="0"/>
              <a:t>：提供简洁流畅的用户界面，并构建完善的用户账户体系与安全管理模块，保障用户数据隐私与操作安全。</a:t>
            </a:r>
          </a:p>
          <a:p>
            <a:pPr defTabSz="914400">
              <a:lnSpc>
                <a:spcPct val="125000"/>
              </a:lnSpc>
              <a:buClrTx/>
              <a:buSzTx/>
              <a:buFontTx/>
              <a:defRPr/>
            </a:pPr>
            <a:endParaRPr lang="zh-CN" altLang="en-US" sz="2800" noProof="0" dirty="0">
              <a:ln>
                <a:noFill/>
              </a:ln>
              <a:solidFill>
                <a:schemeClr val="tx1">
                  <a:lumMod val="95000"/>
                  <a:lumOff val="5000"/>
                </a:schemeClr>
              </a:solidFill>
              <a:effectLst/>
              <a:uLnTx/>
              <a:uFillTx/>
              <a:cs typeface="+mn-ea"/>
            </a:endParaRPr>
          </a:p>
        </p:txBody>
      </p:sp>
    </p:spTree>
    <p:extLst>
      <p:ext uri="{BB962C8B-B14F-4D97-AF65-F5344CB8AC3E}">
        <p14:creationId xmlns:p14="http://schemas.microsoft.com/office/powerpoint/2010/main" val="13474754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02</a:t>
              </a:r>
              <a:endParaRPr lang="zh-CN" altLang="en-US" sz="4000" i="1" dirty="0">
                <a:solidFill>
                  <a:schemeClr val="bg1"/>
                </a:solidFill>
              </a:endParaRPr>
            </a:p>
          </p:txBody>
        </p:sp>
      </p:grpSp>
      <p:sp>
        <p:nvSpPr>
          <p:cNvPr id="70" name="文本框 69"/>
          <p:cNvSpPr txBox="1"/>
          <p:nvPr/>
        </p:nvSpPr>
        <p:spPr>
          <a:xfrm>
            <a:off x="5597420" y="3306298"/>
            <a:ext cx="2031325" cy="646331"/>
          </a:xfrm>
          <a:prstGeom prst="rect">
            <a:avLst/>
          </a:prstGeom>
          <a:noFill/>
        </p:spPr>
        <p:txBody>
          <a:bodyPr wrap="none" rtlCol="0">
            <a:spAutoFit/>
          </a:bodyPr>
          <a:lstStyle/>
          <a:p>
            <a:pPr algn="ctr"/>
            <a:r>
              <a:rPr lang="zh-CN" altLang="en-US" sz="3600" dirty="0">
                <a:solidFill>
                  <a:srgbClr val="0B1D2B"/>
                </a:solidFill>
              </a:rPr>
              <a:t>团队分工</a:t>
            </a:r>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7C15D"/>
                </a:solidFill>
              </a:rPr>
              <a:t>PART 02</a:t>
            </a:r>
            <a:endParaRPr lang="zh-CN" altLang="en-US" sz="5400" dirty="0">
              <a:solidFill>
                <a:srgbClr val="F7C15D"/>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p:cNvSpPr txBox="1"/>
          <p:nvPr/>
        </p:nvSpPr>
        <p:spPr>
          <a:xfrm>
            <a:off x="1410978" y="693555"/>
            <a:ext cx="1826141" cy="584775"/>
          </a:xfrm>
          <a:prstGeom prst="rect">
            <a:avLst/>
          </a:prstGeom>
          <a:noFill/>
        </p:spPr>
        <p:txBody>
          <a:bodyPr wrap="none" rtlCol="0">
            <a:spAutoFit/>
          </a:bodyPr>
          <a:lstStyle/>
          <a:p>
            <a:r>
              <a:rPr lang="zh-CN" altLang="en-US" sz="3200" dirty="0">
                <a:solidFill>
                  <a:srgbClr val="00355C"/>
                </a:solidFill>
              </a:rPr>
              <a:t>团队分工</a:t>
            </a:r>
          </a:p>
        </p:txBody>
      </p:sp>
      <p:grpSp>
        <p:nvGrpSpPr>
          <p:cNvPr id="53" name="组合 52"/>
          <p:cNvGrpSpPr/>
          <p:nvPr/>
        </p:nvGrpSpPr>
        <p:grpSpPr>
          <a:xfrm>
            <a:off x="-913511" y="-1730840"/>
            <a:ext cx="13957141" cy="10476193"/>
            <a:chOff x="-913511" y="-1730840"/>
            <a:chExt cx="13957141" cy="10476193"/>
          </a:xfrm>
        </p:grpSpPr>
        <p:sp>
          <p:nvSpPr>
            <p:cNvPr id="54" name="斜纹 53"/>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5" name="斜纹 54"/>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6" name="斜纹 55"/>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57" name="斜纹 56"/>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graphicFrame>
        <p:nvGraphicFramePr>
          <p:cNvPr id="47" name="表格 6"/>
          <p:cNvGraphicFramePr/>
          <p:nvPr>
            <p:extLst>
              <p:ext uri="{D42A27DB-BD31-4B8C-83A1-F6EECF244321}">
                <p14:modId xmlns:p14="http://schemas.microsoft.com/office/powerpoint/2010/main" val="723273731"/>
              </p:ext>
            </p:extLst>
          </p:nvPr>
        </p:nvGraphicFramePr>
        <p:xfrm>
          <a:off x="948194" y="1234543"/>
          <a:ext cx="10295613" cy="5023914"/>
        </p:xfrm>
        <a:graphic>
          <a:graphicData uri="http://schemas.openxmlformats.org/drawingml/2006/table">
            <a:tbl>
              <a:tblPr firstRow="1">
                <a:tableStyleId>{5C22544A-7EE6-4342-B048-85BDC9FD1C3A}</a:tableStyleId>
              </a:tblPr>
              <a:tblGrid>
                <a:gridCol w="893306">
                  <a:extLst>
                    <a:ext uri="{9D8B030D-6E8A-4147-A177-3AD203B41FA5}">
                      <a16:colId xmlns:a16="http://schemas.microsoft.com/office/drawing/2014/main" val="20000"/>
                    </a:ext>
                  </a:extLst>
                </a:gridCol>
                <a:gridCol w="2476500">
                  <a:extLst>
                    <a:ext uri="{9D8B030D-6E8A-4147-A177-3AD203B41FA5}">
                      <a16:colId xmlns:a16="http://schemas.microsoft.com/office/drawing/2014/main" val="20001"/>
                    </a:ext>
                  </a:extLst>
                </a:gridCol>
                <a:gridCol w="6925807">
                  <a:extLst>
                    <a:ext uri="{9D8B030D-6E8A-4147-A177-3AD203B41FA5}">
                      <a16:colId xmlns:a16="http://schemas.microsoft.com/office/drawing/2014/main" val="753239161"/>
                    </a:ext>
                  </a:extLst>
                </a:gridCol>
              </a:tblGrid>
              <a:tr h="666290">
                <a:tc>
                  <a:txBody>
                    <a:bodyPr/>
                    <a:lstStyle/>
                    <a:p>
                      <a:pPr algn="ctr" rtl="0">
                        <a:lnSpc>
                          <a:spcPct val="125000"/>
                        </a:lnSpc>
                      </a:pPr>
                      <a:r>
                        <a:rPr lang="zh-CN" altLang="en-US" sz="1800" b="1" noProof="0" dirty="0">
                          <a:solidFill>
                            <a:srgbClr val="000000"/>
                          </a:solidFill>
                          <a:latin typeface="Microsoft YaHei UI" panose="020B0503020204020204" pitchFamily="34" charset="-122"/>
                          <a:ea typeface="Microsoft YaHei UI" panose="020B0503020204020204" pitchFamily="34" charset="-122"/>
                        </a:rPr>
                        <a:t>成员</a:t>
                      </a:r>
                    </a:p>
                  </a:txBody>
                  <a:tcPr anchor="ctr">
                    <a:lnL w="12700" cmpd="sng">
                      <a:solidFill>
                        <a:srgbClr val="FFC94A"/>
                      </a:solidFill>
                      <a:prstDash val="solid"/>
                    </a:lnL>
                    <a:lnR w="12700" cmpd="sng">
                      <a:solidFill>
                        <a:srgbClr val="FFC94A"/>
                      </a:solidFill>
                      <a:prstDash val="solid"/>
                    </a:lnR>
                    <a:lnT w="12700" cmpd="sng">
                      <a:solidFill>
                        <a:srgbClr val="FFC94A"/>
                      </a:solidFill>
                      <a:prstDash val="solid"/>
                    </a:lnT>
                    <a:lnB w="38100" cmpd="sng">
                      <a:solidFill>
                        <a:srgbClr val="FFC94A"/>
                      </a:solidFill>
                      <a:prstDash val="solid"/>
                    </a:lnB>
                    <a:lnTlToBr w="12700" cmpd="sng">
                      <a:noFill/>
                      <a:prstDash val="solid"/>
                    </a:lnTlToBr>
                    <a:lnBlToTr w="12700" cmpd="sng">
                      <a:noFill/>
                      <a:prstDash val="solid"/>
                    </a:lnBlToTr>
                    <a:solidFill>
                      <a:srgbClr val="FFC94A"/>
                    </a:solidFill>
                  </a:tcPr>
                </a:tc>
                <a:tc>
                  <a:txBody>
                    <a:bodyPr/>
                    <a:lstStyle/>
                    <a:p>
                      <a:pPr algn="ctr" rtl="0">
                        <a:lnSpc>
                          <a:spcPct val="125000"/>
                        </a:lnSpc>
                      </a:pPr>
                      <a:r>
                        <a:rPr lang="zh-CN" altLang="en-US" sz="1800" b="1" noProof="0" dirty="0">
                          <a:solidFill>
                            <a:srgbClr val="000000"/>
                          </a:solidFill>
                          <a:latin typeface="Microsoft YaHei UI" panose="020B0503020204020204" pitchFamily="34" charset="-122"/>
                          <a:ea typeface="Microsoft YaHei UI" panose="020B0503020204020204" pitchFamily="34" charset="-122"/>
                        </a:rPr>
                        <a:t>角色</a:t>
                      </a:r>
                    </a:p>
                  </a:txBody>
                  <a:tcPr anchor="ctr">
                    <a:lnL w="12700" cmpd="sng">
                      <a:solidFill>
                        <a:srgbClr val="FFC94A"/>
                      </a:solidFill>
                      <a:prstDash val="solid"/>
                    </a:lnL>
                    <a:lnR w="12700" cap="flat" cmpd="sng" algn="ctr">
                      <a:solidFill>
                        <a:srgbClr val="FFC94A"/>
                      </a:solidFill>
                      <a:prstDash val="solid"/>
                      <a:round/>
                      <a:headEnd type="none" w="med" len="med"/>
                      <a:tailEnd type="none" w="med" len="med"/>
                    </a:lnR>
                    <a:lnT w="12700" cmpd="sng">
                      <a:solidFill>
                        <a:srgbClr val="FFC94A"/>
                      </a:solidFill>
                      <a:prstDash val="solid"/>
                    </a:lnT>
                    <a:lnB w="38100" cmpd="sng">
                      <a:solidFill>
                        <a:srgbClr val="FFC94A"/>
                      </a:solidFill>
                      <a:prstDash val="solid"/>
                    </a:lnB>
                    <a:lnTlToBr w="12700" cmpd="sng">
                      <a:noFill/>
                      <a:prstDash val="solid"/>
                    </a:lnTlToBr>
                    <a:lnBlToTr w="12700" cmpd="sng">
                      <a:noFill/>
                      <a:prstDash val="solid"/>
                    </a:lnBlToTr>
                    <a:solidFill>
                      <a:srgbClr val="FFC94A"/>
                    </a:solidFill>
                  </a:tcPr>
                </a:tc>
                <a:tc>
                  <a:txBody>
                    <a:bodyPr/>
                    <a:lstStyle/>
                    <a:p>
                      <a:pPr algn="ctr" rtl="0">
                        <a:lnSpc>
                          <a:spcPct val="125000"/>
                        </a:lnSpc>
                      </a:pPr>
                      <a:r>
                        <a:rPr lang="zh-CN" altLang="en-US" sz="1800" b="1" noProof="0" dirty="0">
                          <a:solidFill>
                            <a:srgbClr val="000000"/>
                          </a:solidFill>
                          <a:latin typeface="Microsoft YaHei UI" panose="020B0503020204020204" pitchFamily="34" charset="-122"/>
                          <a:ea typeface="Microsoft YaHei UI" panose="020B0503020204020204" pitchFamily="34" charset="-122"/>
                        </a:rPr>
                        <a:t>职责</a:t>
                      </a:r>
                    </a:p>
                  </a:txBody>
                  <a:tcPr anchor="ctr">
                    <a:lnL w="12700" cap="flat" cmpd="sng" algn="ctr">
                      <a:solidFill>
                        <a:srgbClr val="FFC94A"/>
                      </a:solidFill>
                      <a:prstDash val="solid"/>
                      <a:round/>
                      <a:headEnd type="none" w="med" len="med"/>
                      <a:tailEnd type="none" w="med" len="med"/>
                    </a:lnL>
                    <a:lnR w="12700" cmpd="sng">
                      <a:solidFill>
                        <a:srgbClr val="FFC94A"/>
                      </a:solidFill>
                      <a:prstDash val="solid"/>
                    </a:lnR>
                    <a:lnT w="12700" cap="flat" cmpd="sng" algn="ctr">
                      <a:solidFill>
                        <a:srgbClr val="FFC94A"/>
                      </a:solidFill>
                      <a:prstDash val="solid"/>
                      <a:round/>
                      <a:headEnd type="none" w="med" len="med"/>
                      <a:tailEnd type="none" w="med" len="med"/>
                    </a:lnT>
                    <a:lnB w="38100"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C94A"/>
                    </a:solidFill>
                  </a:tcPr>
                </a:tc>
                <a:extLst>
                  <a:ext uri="{0D108BD9-81ED-4DB2-BD59-A6C34878D82A}">
                    <a16:rowId xmlns:a16="http://schemas.microsoft.com/office/drawing/2014/main" val="10000"/>
                  </a:ext>
                </a:extLst>
              </a:tr>
              <a:tr h="666290">
                <a:tc>
                  <a:txBody>
                    <a:bodyPr/>
                    <a:lstStyle/>
                    <a:p>
                      <a:pPr algn="l" rtl="0">
                        <a:lnSpc>
                          <a:spcPct val="125000"/>
                        </a:lnSpc>
                      </a:pPr>
                      <a:r>
                        <a:rPr lang="zh-CN" altLang="en-US" sz="1800" b="0" noProof="0" dirty="0">
                          <a:solidFill>
                            <a:srgbClr val="000000"/>
                          </a:solidFill>
                          <a:latin typeface="Microsoft YaHei UI" panose="020B0503020204020204" pitchFamily="34" charset="-122"/>
                          <a:ea typeface="Microsoft YaHei UI" panose="020B0503020204020204" pitchFamily="34" charset="-122"/>
                        </a:rPr>
                        <a:t>谢江峰</a:t>
                      </a:r>
                    </a:p>
                  </a:txBody>
                  <a:tcPr anchor="ctr">
                    <a:lnL w="12700" cmpd="sng">
                      <a:solidFill>
                        <a:srgbClr val="FFC94A"/>
                      </a:solidFill>
                      <a:prstDash val="solid"/>
                    </a:lnL>
                    <a:lnR w="12700" cmpd="sng">
                      <a:solidFill>
                        <a:srgbClr val="FFC94A"/>
                      </a:solidFill>
                      <a:prstDash val="solid"/>
                    </a:lnR>
                    <a:lnT w="38100"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algn="l" rtl="0">
                        <a:lnSpc>
                          <a:spcPct val="125000"/>
                        </a:lnSpc>
                      </a:pPr>
                      <a:r>
                        <a:rPr lang="zh-CN" altLang="en-US" sz="1800" noProof="0" dirty="0">
                          <a:solidFill>
                            <a:srgbClr val="000000"/>
                          </a:solidFill>
                          <a:latin typeface="Microsoft YaHei UI" panose="020B0503020204020204" pitchFamily="34" charset="-122"/>
                          <a:ea typeface="Microsoft YaHei UI" panose="020B0503020204020204" pitchFamily="34" charset="-122"/>
                        </a:rPr>
                        <a:t>项目经理</a:t>
                      </a:r>
                    </a:p>
                  </a:txBody>
                  <a:tcPr anchor="ctr">
                    <a:lnL w="12700" cmpd="sng">
                      <a:solidFill>
                        <a:srgbClr val="FFC94A"/>
                      </a:solidFill>
                      <a:prstDash val="solid"/>
                    </a:lnL>
                    <a:lnR w="12700" cap="flat" cmpd="sng" algn="ctr">
                      <a:solidFill>
                        <a:srgbClr val="FFC94A"/>
                      </a:solidFill>
                      <a:prstDash val="solid"/>
                      <a:round/>
                      <a:headEnd type="none" w="med" len="med"/>
                      <a:tailEnd type="none" w="med" len="med"/>
                    </a:lnR>
                    <a:lnT w="38100"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lnSpc>
                          <a:spcPct val="125000"/>
                        </a:lnSpc>
                      </a:pPr>
                      <a:r>
                        <a:rPr lang="zh-CN" altLang="en-US" sz="1800" b="0" kern="1200" dirty="0">
                          <a:solidFill>
                            <a:srgbClr val="000000"/>
                          </a:solidFill>
                          <a:latin typeface="Microsoft YaHei UI" panose="020B0503020204020204" pitchFamily="34" charset="-122"/>
                          <a:ea typeface="Microsoft YaHei UI" panose="020B0503020204020204" pitchFamily="34" charset="-122"/>
                          <a:cs typeface="+mn-cs"/>
                        </a:rPr>
                        <a:t>负责项目整体计划制定与执行；组织需求分析、进度计划、风险管理等管理活动；负责项目例会组织、进度跟踪、配置审核及阶段性成果确认；协调团队成员分工与资源调整。</a:t>
                      </a:r>
                      <a:endParaRPr lang="zh-CN" altLang="en-US" sz="1800" b="0" kern="1200" noProof="0" dirty="0">
                        <a:solidFill>
                          <a:srgbClr val="000000"/>
                        </a:solidFill>
                        <a:latin typeface="Microsoft YaHei UI" panose="020B0503020204020204" pitchFamily="34" charset="-122"/>
                        <a:ea typeface="Microsoft YaHei UI" panose="020B0503020204020204" pitchFamily="34" charset="-122"/>
                        <a:cs typeface="+mn-cs"/>
                      </a:endParaRPr>
                    </a:p>
                  </a:txBody>
                  <a:tcPr anchor="ctr">
                    <a:lnL w="12700" cap="flat" cmpd="sng" algn="ctr">
                      <a:solidFill>
                        <a:srgbClr val="FFC94A"/>
                      </a:solidFill>
                      <a:prstDash val="solid"/>
                      <a:round/>
                      <a:headEnd type="none" w="med" len="med"/>
                      <a:tailEnd type="none" w="med" len="med"/>
                    </a:lnL>
                    <a:lnR w="12700" cmpd="sng">
                      <a:solidFill>
                        <a:srgbClr val="FFC94A"/>
                      </a:solidFill>
                      <a:prstDash val="solid"/>
                    </a:lnR>
                    <a:lnT w="38100"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1"/>
                  </a:ext>
                </a:extLst>
              </a:tr>
              <a:tr h="666290">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zh-CN" sz="1800" b="0" kern="1200" dirty="0">
                          <a:solidFill>
                            <a:srgbClr val="000000"/>
                          </a:solidFill>
                          <a:latin typeface="Microsoft YaHei UI" panose="020B0503020204020204" pitchFamily="34" charset="-122"/>
                          <a:ea typeface="Microsoft YaHei UI" panose="020B0503020204020204" pitchFamily="34" charset="-122"/>
                          <a:cs typeface="+mn-cs"/>
                        </a:rPr>
                        <a:t>孔建明</a:t>
                      </a: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lnSpc>
                          <a:spcPct val="125000"/>
                        </a:lnSpc>
                      </a:pPr>
                      <a:r>
                        <a:rPr lang="zh-CN" altLang="en-US" sz="1800" b="0" kern="1200" noProof="0" dirty="0">
                          <a:solidFill>
                            <a:srgbClr val="000000"/>
                          </a:solidFill>
                          <a:latin typeface="Microsoft YaHei UI" panose="020B0503020204020204" pitchFamily="34" charset="-122"/>
                          <a:ea typeface="Microsoft YaHei UI" panose="020B0503020204020204" pitchFamily="34" charset="-122"/>
                          <a:cs typeface="+mn-cs"/>
                        </a:rPr>
                        <a:t>前端方向负责人</a:t>
                      </a:r>
                    </a:p>
                  </a:txBody>
                  <a:tcPr anchor="ctr">
                    <a:lnL w="12700" cmpd="sng">
                      <a:solidFill>
                        <a:srgbClr val="FFC94A"/>
                      </a:solidFill>
                      <a:prstDash val="solid"/>
                    </a:lnL>
                    <a:lnR w="12700" cap="flat" cmpd="sng" algn="ctr">
                      <a:solidFill>
                        <a:srgbClr val="FFC94A"/>
                      </a:solidFill>
                      <a:prstDash val="solid"/>
                      <a:round/>
                      <a:headEnd type="none" w="med" len="med"/>
                      <a:tailEnd type="none" w="med" len="me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lnSpc>
                          <a:spcPct val="125000"/>
                        </a:lnSpc>
                      </a:pPr>
                      <a:r>
                        <a:rPr lang="zh-CN" altLang="en-US" sz="1800" b="0" kern="1200" dirty="0">
                          <a:solidFill>
                            <a:srgbClr val="000000"/>
                          </a:solidFill>
                          <a:latin typeface="Microsoft YaHei UI" panose="020B0503020204020204" pitchFamily="34" charset="-122"/>
                          <a:ea typeface="Microsoft YaHei UI" panose="020B0503020204020204" pitchFamily="34" charset="-122"/>
                          <a:cs typeface="+mn-cs"/>
                        </a:rPr>
                        <a:t>参与需求分析与用户界面相关需求梳理；负责编写前端功能说明与页面结构文档；参与进度汇报、配置管理及文档评审，为项目管理决策提供前端视角支持。</a:t>
                      </a:r>
                      <a:endParaRPr lang="zh-CN" altLang="en-US" sz="1800" b="0" kern="1200" noProof="0" dirty="0">
                        <a:solidFill>
                          <a:srgbClr val="000000"/>
                        </a:solidFill>
                        <a:latin typeface="Microsoft YaHei UI" panose="020B0503020204020204" pitchFamily="34" charset="-122"/>
                        <a:ea typeface="Microsoft YaHei UI" panose="020B0503020204020204" pitchFamily="34" charset="-122"/>
                        <a:cs typeface="+mn-cs"/>
                      </a:endParaRPr>
                    </a:p>
                  </a:txBody>
                  <a:tcPr anchor="ctr">
                    <a:lnL w="12700" cap="flat" cmpd="sng" algn="ctr">
                      <a:solidFill>
                        <a:srgbClr val="FFC94A"/>
                      </a:solidFill>
                      <a:prstDash val="solid"/>
                      <a:round/>
                      <a:headEnd type="none" w="med" len="med"/>
                      <a:tailEnd type="none" w="med" len="me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2"/>
                  </a:ext>
                </a:extLst>
              </a:tr>
              <a:tr h="666290">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800" b="0" kern="1200" noProof="0" dirty="0">
                          <a:solidFill>
                            <a:srgbClr val="000000"/>
                          </a:solidFill>
                          <a:latin typeface="Microsoft YaHei UI" panose="020B0503020204020204" pitchFamily="34" charset="-122"/>
                          <a:ea typeface="Microsoft YaHei UI" panose="020B0503020204020204" pitchFamily="34" charset="-122"/>
                          <a:cs typeface="+mn-cs"/>
                        </a:rPr>
                        <a:t>吴金权</a:t>
                      </a: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lnSpc>
                          <a:spcPct val="125000"/>
                        </a:lnSpc>
                      </a:pPr>
                      <a:r>
                        <a:rPr lang="zh-CN" altLang="en-US" sz="1800" b="0" kern="1200" noProof="0" dirty="0">
                          <a:solidFill>
                            <a:srgbClr val="000000"/>
                          </a:solidFill>
                          <a:latin typeface="Microsoft YaHei UI" panose="020B0503020204020204" pitchFamily="34" charset="-122"/>
                          <a:ea typeface="Microsoft YaHei UI" panose="020B0503020204020204" pitchFamily="34" charset="-122"/>
                          <a:cs typeface="+mn-cs"/>
                        </a:rPr>
                        <a:t>后端方向负责人</a:t>
                      </a:r>
                    </a:p>
                  </a:txBody>
                  <a:tcPr anchor="ctr">
                    <a:lnL w="12700" cmpd="sng">
                      <a:solidFill>
                        <a:srgbClr val="FFC94A"/>
                      </a:solidFill>
                      <a:prstDash val="solid"/>
                    </a:lnL>
                    <a:lnR w="12700" cap="flat" cmpd="sng" algn="ctr">
                      <a:solidFill>
                        <a:srgbClr val="FFC94A"/>
                      </a:solidFill>
                      <a:prstDash val="solid"/>
                      <a:round/>
                      <a:headEnd type="none" w="med" len="med"/>
                      <a:tailEnd type="none" w="med" len="me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algn="l" defTabSz="914400" rtl="0" eaLnBrk="1" latinLnBrk="0" hangingPunct="1">
                        <a:lnSpc>
                          <a:spcPct val="125000"/>
                        </a:lnSpc>
                      </a:pPr>
                      <a:r>
                        <a:rPr lang="zh-CN" altLang="en-US" sz="1800" b="0" kern="1200" noProof="0" dirty="0">
                          <a:solidFill>
                            <a:srgbClr val="000000"/>
                          </a:solidFill>
                          <a:latin typeface="Microsoft YaHei UI" panose="020B0503020204020204" pitchFamily="34" charset="-122"/>
                          <a:ea typeface="Microsoft YaHei UI" panose="020B0503020204020204" pitchFamily="34" charset="-122"/>
                          <a:cs typeface="+mn-cs"/>
                        </a:rPr>
                        <a:t>参与系统架构方案讨论与技术路线选择；负责编写后端模块功能说明与业务流程文档；参与风险分析、进度评估及配置管理，协助项目经理进行技术相关决策。</a:t>
                      </a:r>
                    </a:p>
                  </a:txBody>
                  <a:tcPr anchor="ctr">
                    <a:lnL w="12700" cap="flat" cmpd="sng" algn="ctr">
                      <a:solidFill>
                        <a:srgbClr val="FFC94A"/>
                      </a:solidFill>
                      <a:prstDash val="solid"/>
                      <a:round/>
                      <a:headEnd type="none" w="med" len="med"/>
                      <a:tailEnd type="none" w="med" len="me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3"/>
                  </a:ext>
                </a:extLst>
              </a:tr>
              <a:tr h="666290">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zh-CN" sz="1800" b="0" kern="1200" dirty="0">
                          <a:solidFill>
                            <a:srgbClr val="000000"/>
                          </a:solidFill>
                          <a:latin typeface="Microsoft YaHei UI" panose="020B0503020204020204" pitchFamily="34" charset="-122"/>
                          <a:ea typeface="Microsoft YaHei UI" panose="020B0503020204020204" pitchFamily="34" charset="-122"/>
                          <a:cs typeface="+mn-cs"/>
                        </a:rPr>
                        <a:t>周子豪</a:t>
                      </a:r>
                    </a:p>
                  </a:txBody>
                  <a:tcPr anchor="ctr">
                    <a:lnL w="12700" cmpd="sng">
                      <a:solidFill>
                        <a:srgbClr val="FFC94A"/>
                      </a:solidFill>
                      <a:prstDash val="soli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800" b="0" kern="1200" noProof="0" dirty="0">
                          <a:solidFill>
                            <a:srgbClr val="000000"/>
                          </a:solidFill>
                          <a:latin typeface="Microsoft YaHei UI" panose="020B0503020204020204" pitchFamily="34" charset="-122"/>
                          <a:ea typeface="Microsoft YaHei UI" panose="020B0503020204020204" pitchFamily="34" charset="-122"/>
                          <a:cs typeface="+mn-cs"/>
                        </a:rPr>
                        <a:t>测试与配置管理负责人</a:t>
                      </a:r>
                    </a:p>
                  </a:txBody>
                  <a:tcPr anchor="ctr">
                    <a:lnL w="12700" cmpd="sng">
                      <a:solidFill>
                        <a:srgbClr val="FFC94A"/>
                      </a:solidFill>
                      <a:prstDash val="solid"/>
                    </a:lnL>
                    <a:lnR w="12700" cap="flat" cmpd="sng" algn="ctr">
                      <a:solidFill>
                        <a:srgbClr val="FFC94A"/>
                      </a:solidFill>
                      <a:prstDash val="solid"/>
                      <a:round/>
                      <a:headEnd type="none" w="med" len="med"/>
                      <a:tailEnd type="none" w="med" len="me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sz="1800" b="0" kern="1200" noProof="0" dirty="0">
                          <a:solidFill>
                            <a:srgbClr val="000000"/>
                          </a:solidFill>
                          <a:latin typeface="Microsoft YaHei UI" panose="020B0503020204020204" pitchFamily="34" charset="-122"/>
                          <a:ea typeface="Microsoft YaHei UI" panose="020B0503020204020204" pitchFamily="34" charset="-122"/>
                          <a:cs typeface="+mn-cs"/>
                        </a:rPr>
                        <a:t>负责质量管理计划执行、测试策略与验收标准制定；参与进度与风险跟踪；负责项目配置管理记录、版本控制与文档整理，协助项目过程规范化执行。</a:t>
                      </a:r>
                    </a:p>
                  </a:txBody>
                  <a:tcPr anchor="ctr">
                    <a:lnL w="12700" cap="flat" cmpd="sng" algn="ctr">
                      <a:solidFill>
                        <a:srgbClr val="FFC94A"/>
                      </a:solidFill>
                      <a:prstDash val="solid"/>
                      <a:round/>
                      <a:headEnd type="none" w="med" len="med"/>
                      <a:tailEnd type="none" w="med" len="med"/>
                    </a:lnL>
                    <a:lnR w="12700" cmpd="sng">
                      <a:solidFill>
                        <a:srgbClr val="FFC94A"/>
                      </a:solidFill>
                      <a:prstDash val="solid"/>
                    </a:lnR>
                    <a:lnT w="3175" cap="flat" cmpd="sng" algn="ctr">
                      <a:solidFill>
                        <a:srgbClr val="FFC94A"/>
                      </a:solidFill>
                      <a:prstDash val="solid"/>
                      <a:round/>
                      <a:headEnd type="none" w="med" len="med"/>
                      <a:tailEnd type="none" w="med" len="med"/>
                    </a:lnT>
                    <a:lnB w="3175" cap="flat" cmpd="sng" algn="ctr">
                      <a:solidFill>
                        <a:srgbClr val="FFC94A"/>
                      </a:solidFill>
                      <a:prstDash val="solid"/>
                      <a:round/>
                      <a:headEnd type="none" w="med" len="med"/>
                      <a:tailEnd type="none" w="med" len="med"/>
                    </a:lnB>
                    <a:lnTlToBr w="12700" cmpd="sng">
                      <a:noFill/>
                      <a:prstDash val="solid"/>
                    </a:lnTlToBr>
                    <a:lnBlToTr w="12700" cmpd="sng">
                      <a:noFill/>
                      <a:prstDash val="solid"/>
                    </a:lnBlToTr>
                    <a:solidFill>
                      <a:srgbClr val="FFFFFF"/>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图文框 18"/>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8" name="矩形 27"/>
          <p:cNvSpPr/>
          <p:nvPr/>
        </p:nvSpPr>
        <p:spPr>
          <a:xfrm>
            <a:off x="10694250" y="1183734"/>
            <a:ext cx="906656" cy="90665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p:cNvSpPr/>
          <p:nvPr/>
        </p:nvSpPr>
        <p:spPr>
          <a:xfrm>
            <a:off x="1011796" y="994551"/>
            <a:ext cx="707886" cy="707886"/>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4" name="矩形 33"/>
          <p:cNvSpPr/>
          <p:nvPr/>
        </p:nvSpPr>
        <p:spPr>
          <a:xfrm>
            <a:off x="1259382" y="5378166"/>
            <a:ext cx="803686" cy="803686"/>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p:cNvSpPr/>
          <p:nvPr/>
        </p:nvSpPr>
        <p:spPr>
          <a:xfrm>
            <a:off x="623171" y="401820"/>
            <a:ext cx="954259" cy="954259"/>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7" name="矩形 36"/>
          <p:cNvSpPr/>
          <p:nvPr/>
        </p:nvSpPr>
        <p:spPr>
          <a:xfrm>
            <a:off x="494205" y="5573345"/>
            <a:ext cx="906657" cy="90665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3" name="矩形 32"/>
          <p:cNvSpPr/>
          <p:nvPr/>
        </p:nvSpPr>
        <p:spPr>
          <a:xfrm>
            <a:off x="11274186" y="1716110"/>
            <a:ext cx="729687" cy="729687"/>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nvGrpSpPr>
          <p:cNvPr id="52" name="组合 51"/>
          <p:cNvGrpSpPr/>
          <p:nvPr/>
        </p:nvGrpSpPr>
        <p:grpSpPr>
          <a:xfrm>
            <a:off x="3870262" y="2747660"/>
            <a:ext cx="963124" cy="963124"/>
            <a:chOff x="4082280" y="2326963"/>
            <a:chExt cx="963124" cy="963124"/>
          </a:xfrm>
        </p:grpSpPr>
        <p:sp>
          <p:nvSpPr>
            <p:cNvPr id="71" name="矩形 70"/>
            <p:cNvSpPr/>
            <p:nvPr/>
          </p:nvSpPr>
          <p:spPr>
            <a:xfrm rot="2700000">
              <a:off x="4082280" y="2326963"/>
              <a:ext cx="963124" cy="963124"/>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72" name="文本框 71"/>
            <p:cNvSpPr txBox="1"/>
            <p:nvPr/>
          </p:nvSpPr>
          <p:spPr>
            <a:xfrm>
              <a:off x="4088095" y="2453411"/>
              <a:ext cx="787395" cy="707886"/>
            </a:xfrm>
            <a:prstGeom prst="rect">
              <a:avLst/>
            </a:prstGeom>
            <a:noFill/>
          </p:spPr>
          <p:txBody>
            <a:bodyPr wrap="none" rtlCol="0">
              <a:spAutoFit/>
            </a:bodyPr>
            <a:lstStyle/>
            <a:p>
              <a:r>
                <a:rPr lang="en-US" altLang="zh-CN" sz="4000" i="1" dirty="0">
                  <a:solidFill>
                    <a:schemeClr val="bg1"/>
                  </a:solidFill>
                </a:rPr>
                <a:t>03</a:t>
              </a:r>
              <a:endParaRPr lang="zh-CN" altLang="en-US" sz="4000" i="1" dirty="0">
                <a:solidFill>
                  <a:schemeClr val="bg1"/>
                </a:solidFill>
              </a:endParaRPr>
            </a:p>
          </p:txBody>
        </p:sp>
      </p:grpSp>
      <p:sp>
        <p:nvSpPr>
          <p:cNvPr id="70" name="文本框 69"/>
          <p:cNvSpPr txBox="1"/>
          <p:nvPr/>
        </p:nvSpPr>
        <p:spPr>
          <a:xfrm>
            <a:off x="5145255" y="3363379"/>
            <a:ext cx="3416321" cy="646331"/>
          </a:xfrm>
          <a:prstGeom prst="rect">
            <a:avLst/>
          </a:prstGeom>
          <a:noFill/>
        </p:spPr>
        <p:txBody>
          <a:bodyPr wrap="none" rtlCol="0">
            <a:spAutoFit/>
          </a:bodyPr>
          <a:lstStyle/>
          <a:p>
            <a:pPr algn="ctr"/>
            <a:r>
              <a:rPr lang="zh-CN" altLang="en-US" sz="3600" dirty="0"/>
              <a:t>各阶段管理过程</a:t>
            </a:r>
            <a:endParaRPr lang="zh-CN" altLang="en-US" sz="3600" dirty="0">
              <a:solidFill>
                <a:srgbClr val="0B1D2B"/>
              </a:solidFill>
            </a:endParaRPr>
          </a:p>
        </p:txBody>
      </p:sp>
      <p:sp>
        <p:nvSpPr>
          <p:cNvPr id="8" name="文本框 7"/>
          <p:cNvSpPr txBox="1"/>
          <p:nvPr/>
        </p:nvSpPr>
        <p:spPr>
          <a:xfrm>
            <a:off x="5309711" y="2442419"/>
            <a:ext cx="2887345" cy="922020"/>
          </a:xfrm>
          <a:prstGeom prst="rect">
            <a:avLst/>
          </a:prstGeom>
          <a:noFill/>
        </p:spPr>
        <p:txBody>
          <a:bodyPr wrap="none" rtlCol="0">
            <a:spAutoFit/>
          </a:bodyPr>
          <a:lstStyle/>
          <a:p>
            <a:r>
              <a:rPr lang="en-US" altLang="zh-CN" sz="5400" dirty="0">
                <a:solidFill>
                  <a:srgbClr val="FECC3C"/>
                </a:solidFill>
              </a:rPr>
              <a:t>PART 03</a:t>
            </a:r>
            <a:endParaRPr lang="zh-CN" altLang="en-US" sz="5400" dirty="0">
              <a:solidFill>
                <a:srgbClr val="FECC3C"/>
              </a:solidFill>
            </a:endParaRPr>
          </a:p>
        </p:txBody>
      </p:sp>
      <p:cxnSp>
        <p:nvCxnSpPr>
          <p:cNvPr id="11" name="直接连接符 10"/>
          <p:cNvCxnSpPr/>
          <p:nvPr/>
        </p:nvCxnSpPr>
        <p:spPr>
          <a:xfrm>
            <a:off x="5273135" y="3228536"/>
            <a:ext cx="2954655" cy="0"/>
          </a:xfrm>
          <a:prstGeom prst="line">
            <a:avLst/>
          </a:prstGeom>
          <a:ln w="25400">
            <a:solidFill>
              <a:srgbClr val="3187C6"/>
            </a:solidFill>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6241" y="1246768"/>
            <a:ext cx="11620249" cy="5735092"/>
            <a:chOff x="96241" y="1246768"/>
            <a:chExt cx="11620249" cy="5735092"/>
          </a:xfrm>
        </p:grpSpPr>
        <p:sp>
          <p:nvSpPr>
            <p:cNvPr id="23" name="斜纹 22"/>
            <p:cNvSpPr/>
            <p:nvPr/>
          </p:nvSpPr>
          <p:spPr>
            <a:xfrm rot="18776160" flipH="1">
              <a:off x="-792370" y="4591012"/>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4" name="斜纹 23"/>
            <p:cNvSpPr/>
            <p:nvPr/>
          </p:nvSpPr>
          <p:spPr>
            <a:xfrm rot="18776160" flipH="1">
              <a:off x="-1088011" y="5058376"/>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5" name="斜纹 24"/>
            <p:cNvSpPr/>
            <p:nvPr/>
          </p:nvSpPr>
          <p:spPr>
            <a:xfrm rot="7976160" flipH="1">
              <a:off x="9793007" y="2431020"/>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6" name="斜纹 25"/>
            <p:cNvSpPr/>
            <p:nvPr/>
          </p:nvSpPr>
          <p:spPr>
            <a:xfrm rot="7976160" flipH="1">
              <a:off x="9680608" y="2784963"/>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CA72FE-62AA-BB6A-F3F7-65CBAAD35361}"/>
            </a:ext>
          </a:extLst>
        </p:cNvPr>
        <p:cNvGrpSpPr/>
        <p:nvPr/>
      </p:nvGrpSpPr>
      <p:grpSpPr>
        <a:xfrm>
          <a:off x="0" y="0"/>
          <a:ext cx="0" cy="0"/>
          <a:chOff x="0" y="0"/>
          <a:chExt cx="0" cy="0"/>
        </a:xfrm>
      </p:grpSpPr>
      <p:sp>
        <p:nvSpPr>
          <p:cNvPr id="19" name="图文框 18">
            <a:extLst>
              <a:ext uri="{FF2B5EF4-FFF2-40B4-BE49-F238E27FC236}">
                <a16:creationId xmlns:a16="http://schemas.microsoft.com/office/drawing/2014/main" id="{FC81E080-FFCC-BA3E-C0DC-20036DCAFF3A}"/>
              </a:ext>
            </a:extLst>
          </p:cNvPr>
          <p:cNvSpPr/>
          <p:nvPr/>
        </p:nvSpPr>
        <p:spPr>
          <a:xfrm>
            <a:off x="475510" y="286669"/>
            <a:ext cx="11240980" cy="6284662"/>
          </a:xfrm>
          <a:prstGeom prst="frame">
            <a:avLst>
              <a:gd name="adj1" fmla="val 658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0" name="图文框 19">
            <a:extLst>
              <a:ext uri="{FF2B5EF4-FFF2-40B4-BE49-F238E27FC236}">
                <a16:creationId xmlns:a16="http://schemas.microsoft.com/office/drawing/2014/main" id="{BCCECE39-F9D2-642B-20A2-1A625C8678A2}"/>
              </a:ext>
            </a:extLst>
          </p:cNvPr>
          <p:cNvSpPr/>
          <p:nvPr/>
        </p:nvSpPr>
        <p:spPr>
          <a:xfrm>
            <a:off x="322912" y="536662"/>
            <a:ext cx="11546177" cy="5784676"/>
          </a:xfrm>
          <a:prstGeom prst="frame">
            <a:avLst>
              <a:gd name="adj1" fmla="val 866"/>
            </a:avLst>
          </a:prstGeom>
          <a:solidFill>
            <a:srgbClr val="004A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5" name="矩形 34">
            <a:extLst>
              <a:ext uri="{FF2B5EF4-FFF2-40B4-BE49-F238E27FC236}">
                <a16:creationId xmlns:a16="http://schemas.microsoft.com/office/drawing/2014/main" id="{39205FA9-9C20-3712-E9B2-591AF9B2EB8F}"/>
              </a:ext>
            </a:extLst>
          </p:cNvPr>
          <p:cNvSpPr/>
          <p:nvPr/>
        </p:nvSpPr>
        <p:spPr>
          <a:xfrm>
            <a:off x="623172" y="401820"/>
            <a:ext cx="640144" cy="668067"/>
          </a:xfrm>
          <a:prstGeom prst="rect">
            <a:avLst/>
          </a:prstGeom>
          <a:solidFill>
            <a:srgbClr val="3187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31" name="矩形 30">
            <a:extLst>
              <a:ext uri="{FF2B5EF4-FFF2-40B4-BE49-F238E27FC236}">
                <a16:creationId xmlns:a16="http://schemas.microsoft.com/office/drawing/2014/main" id="{EDF8CB78-9B3A-8800-D217-15A77A3DAACF}"/>
              </a:ext>
            </a:extLst>
          </p:cNvPr>
          <p:cNvSpPr/>
          <p:nvPr/>
        </p:nvSpPr>
        <p:spPr>
          <a:xfrm>
            <a:off x="936936" y="688150"/>
            <a:ext cx="474870" cy="495584"/>
          </a:xfrm>
          <a:prstGeom prst="rect">
            <a:avLst/>
          </a:prstGeom>
          <a:solidFill>
            <a:srgbClr val="F7C1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22" name="文本框 21">
            <a:extLst>
              <a:ext uri="{FF2B5EF4-FFF2-40B4-BE49-F238E27FC236}">
                <a16:creationId xmlns:a16="http://schemas.microsoft.com/office/drawing/2014/main" id="{F417E876-FE46-B477-141A-FDB7F88C8B72}"/>
              </a:ext>
            </a:extLst>
          </p:cNvPr>
          <p:cNvSpPr txBox="1"/>
          <p:nvPr/>
        </p:nvSpPr>
        <p:spPr>
          <a:xfrm>
            <a:off x="1410978" y="693555"/>
            <a:ext cx="4120039" cy="584775"/>
          </a:xfrm>
          <a:prstGeom prst="rect">
            <a:avLst/>
          </a:prstGeom>
          <a:noFill/>
        </p:spPr>
        <p:txBody>
          <a:bodyPr wrap="none" rtlCol="0">
            <a:spAutoFit/>
          </a:bodyPr>
          <a:lstStyle/>
          <a:p>
            <a:r>
              <a:rPr lang="en-US" altLang="zh-CN" sz="3200" dirty="0"/>
              <a:t>1</a:t>
            </a:r>
            <a:r>
              <a:rPr lang="zh-CN" altLang="en-US" sz="3200" dirty="0"/>
              <a:t>项目计划与进度管理</a:t>
            </a:r>
            <a:endParaRPr lang="zh-CN" altLang="en-US" sz="3200" dirty="0">
              <a:solidFill>
                <a:srgbClr val="00355C"/>
              </a:solidFill>
            </a:endParaRPr>
          </a:p>
        </p:txBody>
      </p:sp>
      <p:grpSp>
        <p:nvGrpSpPr>
          <p:cNvPr id="66" name="组合 65">
            <a:extLst>
              <a:ext uri="{FF2B5EF4-FFF2-40B4-BE49-F238E27FC236}">
                <a16:creationId xmlns:a16="http://schemas.microsoft.com/office/drawing/2014/main" id="{0A3F3793-7EF9-F61D-9DC8-BF93046EFCFD}"/>
              </a:ext>
            </a:extLst>
          </p:cNvPr>
          <p:cNvGrpSpPr/>
          <p:nvPr/>
        </p:nvGrpSpPr>
        <p:grpSpPr>
          <a:xfrm>
            <a:off x="-913511" y="-1730840"/>
            <a:ext cx="13957141" cy="10476193"/>
            <a:chOff x="-913511" y="-1730840"/>
            <a:chExt cx="13957141" cy="10476193"/>
          </a:xfrm>
        </p:grpSpPr>
        <p:sp>
          <p:nvSpPr>
            <p:cNvPr id="45" name="斜纹 44">
              <a:extLst>
                <a:ext uri="{FF2B5EF4-FFF2-40B4-BE49-F238E27FC236}">
                  <a16:creationId xmlns:a16="http://schemas.microsoft.com/office/drawing/2014/main" id="{1FDBF3A1-E03D-2DB6-D036-F74983361CAD}"/>
                </a:ext>
              </a:extLst>
            </p:cNvPr>
            <p:cNvSpPr/>
            <p:nvPr/>
          </p:nvSpPr>
          <p:spPr>
            <a:xfrm rot="7976160" flipH="1">
              <a:off x="11007748" y="-192645"/>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44" name="斜纹 43">
              <a:extLst>
                <a:ext uri="{FF2B5EF4-FFF2-40B4-BE49-F238E27FC236}">
                  <a16:creationId xmlns:a16="http://schemas.microsoft.com/office/drawing/2014/main" id="{DC27A3B6-E527-A7CB-61AF-5084AA3BD7C6}"/>
                </a:ext>
              </a:extLst>
            </p:cNvPr>
            <p:cNvSpPr/>
            <p:nvPr/>
          </p:nvSpPr>
          <p:spPr>
            <a:xfrm rot="7976160" flipH="1">
              <a:off x="11120147" y="-546588"/>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5" name="斜纹 14">
              <a:extLst>
                <a:ext uri="{FF2B5EF4-FFF2-40B4-BE49-F238E27FC236}">
                  <a16:creationId xmlns:a16="http://schemas.microsoft.com/office/drawing/2014/main" id="{C8F7D7CA-D48E-81B4-0759-C29401C92B98}"/>
                </a:ext>
              </a:extLst>
            </p:cNvPr>
            <p:cNvSpPr/>
            <p:nvPr/>
          </p:nvSpPr>
          <p:spPr>
            <a:xfrm rot="18776160" flipH="1">
              <a:off x="-1802122" y="6354505"/>
              <a:ext cx="3107736" cy="739231"/>
            </a:xfrm>
            <a:prstGeom prst="diagStripe">
              <a:avLst>
                <a:gd name="adj" fmla="val 67847"/>
              </a:avLst>
            </a:prstGeom>
            <a:gradFill>
              <a:gsLst>
                <a:gs pos="0">
                  <a:srgbClr val="0070C0"/>
                </a:gs>
                <a:gs pos="68000">
                  <a:srgbClr val="0070C0">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sp>
          <p:nvSpPr>
            <p:cNvPr id="16" name="斜纹 15">
              <a:extLst>
                <a:ext uri="{FF2B5EF4-FFF2-40B4-BE49-F238E27FC236}">
                  <a16:creationId xmlns:a16="http://schemas.microsoft.com/office/drawing/2014/main" id="{9BB8FF06-2C25-EED1-1B48-1A747B96CC7F}"/>
                </a:ext>
              </a:extLst>
            </p:cNvPr>
            <p:cNvSpPr/>
            <p:nvPr/>
          </p:nvSpPr>
          <p:spPr>
            <a:xfrm rot="18776160" flipH="1">
              <a:off x="-2097763" y="6821869"/>
              <a:ext cx="3107736" cy="739231"/>
            </a:xfrm>
            <a:prstGeom prst="diagStripe">
              <a:avLst>
                <a:gd name="adj" fmla="val 67847"/>
              </a:avLst>
            </a:prstGeom>
            <a:gradFill>
              <a:gsLst>
                <a:gs pos="0">
                  <a:srgbClr val="F7C15D"/>
                </a:gs>
                <a:gs pos="68000">
                  <a:srgbClr val="E9AC01">
                    <a:alpha val="0"/>
                  </a:srgb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思源黑体 CN Bold" panose="020B0800000000000000" pitchFamily="34" charset="-122"/>
              </a:endParaRPr>
            </a:p>
          </p:txBody>
        </p:sp>
      </p:grpSp>
      <p:sp>
        <p:nvSpPr>
          <p:cNvPr id="2" name="文本框 1">
            <a:extLst>
              <a:ext uri="{FF2B5EF4-FFF2-40B4-BE49-F238E27FC236}">
                <a16:creationId xmlns:a16="http://schemas.microsoft.com/office/drawing/2014/main" id="{6EFE5EBE-20A4-250D-395B-7F05AB020B9A}"/>
              </a:ext>
            </a:extLst>
          </p:cNvPr>
          <p:cNvSpPr txBox="1"/>
          <p:nvPr/>
        </p:nvSpPr>
        <p:spPr>
          <a:xfrm>
            <a:off x="1364615" y="1490980"/>
            <a:ext cx="9462770" cy="4732020"/>
          </a:xfrm>
          <a:prstGeom prst="rect">
            <a:avLst/>
          </a:prstGeom>
        </p:spPr>
        <p:txBody>
          <a:bodyPr>
            <a:noAutofit/>
          </a:bodyPr>
          <a:lstStyle/>
          <a:p>
            <a:pPr algn="l" defTabSz="914400">
              <a:lnSpc>
                <a:spcPct val="125000"/>
              </a:lnSpc>
              <a:buClrTx/>
              <a:buSzTx/>
              <a:buFontTx/>
              <a:defRPr/>
            </a:pPr>
            <a:r>
              <a:rPr lang="en-US" altLang="zh-CN" sz="2400" dirty="0">
                <a:solidFill>
                  <a:srgbClr val="3187C6"/>
                </a:solidFill>
                <a:cs typeface="+mn-ea"/>
              </a:rPr>
              <a:t>         </a:t>
            </a:r>
            <a:endParaRPr lang="zh-CN" altLang="en-US" sz="2400" noProof="0" dirty="0">
              <a:ln>
                <a:noFill/>
              </a:ln>
              <a:solidFill>
                <a:schemeClr val="tx1">
                  <a:lumMod val="95000"/>
                  <a:lumOff val="5000"/>
                </a:schemeClr>
              </a:solidFill>
              <a:effectLst/>
              <a:uLnTx/>
              <a:uFillTx/>
              <a:cs typeface="+mn-ea"/>
            </a:endParaRPr>
          </a:p>
        </p:txBody>
      </p:sp>
      <p:graphicFrame>
        <p:nvGraphicFramePr>
          <p:cNvPr id="10" name="表格 9">
            <a:extLst>
              <a:ext uri="{FF2B5EF4-FFF2-40B4-BE49-F238E27FC236}">
                <a16:creationId xmlns:a16="http://schemas.microsoft.com/office/drawing/2014/main" id="{41CE5B9D-007E-9F30-BC93-C94C254F6834}"/>
              </a:ext>
            </a:extLst>
          </p:cNvPr>
          <p:cNvGraphicFramePr>
            <a:graphicFrameLocks noGrp="1"/>
          </p:cNvGraphicFramePr>
          <p:nvPr>
            <p:extLst>
              <p:ext uri="{D42A27DB-BD31-4B8C-83A1-F6EECF244321}">
                <p14:modId xmlns:p14="http://schemas.microsoft.com/office/powerpoint/2010/main" val="943078807"/>
              </p:ext>
            </p:extLst>
          </p:nvPr>
        </p:nvGraphicFramePr>
        <p:xfrm>
          <a:off x="1559257" y="1224304"/>
          <a:ext cx="9073486" cy="5552392"/>
        </p:xfrm>
        <a:graphic>
          <a:graphicData uri="http://schemas.openxmlformats.org/drawingml/2006/table">
            <a:tbl>
              <a:tblPr/>
              <a:tblGrid>
                <a:gridCol w="569271">
                  <a:extLst>
                    <a:ext uri="{9D8B030D-6E8A-4147-A177-3AD203B41FA5}">
                      <a16:colId xmlns:a16="http://schemas.microsoft.com/office/drawing/2014/main" val="2463012913"/>
                    </a:ext>
                  </a:extLst>
                </a:gridCol>
                <a:gridCol w="1789137">
                  <a:extLst>
                    <a:ext uri="{9D8B030D-6E8A-4147-A177-3AD203B41FA5}">
                      <a16:colId xmlns:a16="http://schemas.microsoft.com/office/drawing/2014/main" val="1816405862"/>
                    </a:ext>
                  </a:extLst>
                </a:gridCol>
                <a:gridCol w="1614872">
                  <a:extLst>
                    <a:ext uri="{9D8B030D-6E8A-4147-A177-3AD203B41FA5}">
                      <a16:colId xmlns:a16="http://schemas.microsoft.com/office/drawing/2014/main" val="3768973226"/>
                    </a:ext>
                  </a:extLst>
                </a:gridCol>
                <a:gridCol w="2242231">
                  <a:extLst>
                    <a:ext uri="{9D8B030D-6E8A-4147-A177-3AD203B41FA5}">
                      <a16:colId xmlns:a16="http://schemas.microsoft.com/office/drawing/2014/main" val="656563670"/>
                    </a:ext>
                  </a:extLst>
                </a:gridCol>
                <a:gridCol w="1092072">
                  <a:extLst>
                    <a:ext uri="{9D8B030D-6E8A-4147-A177-3AD203B41FA5}">
                      <a16:colId xmlns:a16="http://schemas.microsoft.com/office/drawing/2014/main" val="1851775952"/>
                    </a:ext>
                  </a:extLst>
                </a:gridCol>
                <a:gridCol w="987512">
                  <a:extLst>
                    <a:ext uri="{9D8B030D-6E8A-4147-A177-3AD203B41FA5}">
                      <a16:colId xmlns:a16="http://schemas.microsoft.com/office/drawing/2014/main" val="1364627199"/>
                    </a:ext>
                  </a:extLst>
                </a:gridCol>
                <a:gridCol w="778391">
                  <a:extLst>
                    <a:ext uri="{9D8B030D-6E8A-4147-A177-3AD203B41FA5}">
                      <a16:colId xmlns:a16="http://schemas.microsoft.com/office/drawing/2014/main" val="3789954794"/>
                    </a:ext>
                  </a:extLst>
                </a:gridCol>
              </a:tblGrid>
              <a:tr h="174267">
                <a:tc>
                  <a:txBody>
                    <a:bodyPr/>
                    <a:lstStyle/>
                    <a:p>
                      <a:pPr algn="ctr" fontAlgn="ctr">
                        <a:buNone/>
                      </a:pPr>
                      <a:r>
                        <a:rPr lang="en-US" sz="1000" b="1" i="0" u="none" strike="noStrike">
                          <a:solidFill>
                            <a:srgbClr val="FFFFFF"/>
                          </a:solidFill>
                          <a:effectLst/>
                          <a:latin typeface="Calibri" panose="020F0502020204030204" pitchFamily="34" charset="0"/>
                          <a:ea typeface="宋体" panose="02010600030101010101" pitchFamily="2" charset="-122"/>
                        </a:rPr>
                        <a:t>WBS</a:t>
                      </a:r>
                      <a:r>
                        <a:rPr lang="zh-CN" altLang="en-US" sz="1000" b="1" i="0" u="none" strike="noStrike">
                          <a:solidFill>
                            <a:srgbClr val="FFFFFF"/>
                          </a:solidFill>
                          <a:effectLst/>
                          <a:latin typeface="Calibri" panose="020F0502020204030204" pitchFamily="34" charset="0"/>
                          <a:ea typeface="宋体" panose="02010600030101010101" pitchFamily="2" charset="-122"/>
                        </a:rPr>
                        <a:t>编号</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CN" altLang="en-US" sz="1000" b="1" i="0" u="none" strike="noStrike">
                          <a:solidFill>
                            <a:srgbClr val="FFFFFF"/>
                          </a:solidFill>
                          <a:effectLst/>
                          <a:latin typeface="Calibri" panose="020F0502020204030204" pitchFamily="34" charset="0"/>
                          <a:ea typeface="宋体" panose="02010600030101010101" pitchFamily="2" charset="-122"/>
                        </a:rPr>
                        <a:t>工作包名称</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CN" altLang="en-US" sz="1000" b="1" i="0" u="none" strike="noStrike">
                          <a:solidFill>
                            <a:srgbClr val="FFFFFF"/>
                          </a:solidFill>
                          <a:effectLst/>
                          <a:latin typeface="Calibri" panose="020F0502020204030204" pitchFamily="34" charset="0"/>
                          <a:ea typeface="宋体" panose="02010600030101010101" pitchFamily="2" charset="-122"/>
                        </a:rPr>
                        <a:t>所属阶段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CN" altLang="en-US" sz="1000" b="1" i="0" u="none" strike="noStrike">
                          <a:solidFill>
                            <a:srgbClr val="FFFFFF"/>
                          </a:solidFill>
                          <a:effectLst/>
                          <a:latin typeface="Calibri" panose="020F0502020204030204" pitchFamily="34" charset="0"/>
                          <a:ea typeface="宋体" panose="02010600030101010101" pitchFamily="2" charset="-122"/>
                        </a:rPr>
                        <a:t>负责人</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CN" altLang="en-US" sz="1000" b="1" i="0" u="none" strike="noStrike">
                          <a:solidFill>
                            <a:srgbClr val="FFFFFF"/>
                          </a:solidFill>
                          <a:effectLst/>
                          <a:latin typeface="Calibri" panose="020F0502020204030204" pitchFamily="34" charset="0"/>
                          <a:ea typeface="宋体" panose="02010600030101010101" pitchFamily="2" charset="-122"/>
                        </a:rPr>
                        <a:t>计划工作量（周）</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CN" altLang="en-US" sz="1000" b="1" i="0" u="none" strike="noStrike">
                          <a:solidFill>
                            <a:srgbClr val="FFFFFF"/>
                          </a:solidFill>
                          <a:effectLst/>
                          <a:latin typeface="Calibri" panose="020F0502020204030204" pitchFamily="34" charset="0"/>
                          <a:ea typeface="宋体" panose="02010600030101010101" pitchFamily="2" charset="-122"/>
                        </a:rPr>
                        <a:t>预算金额（元）</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tc>
                  <a:txBody>
                    <a:bodyPr/>
                    <a:lstStyle/>
                    <a:p>
                      <a:pPr algn="ctr" fontAlgn="ctr">
                        <a:buNone/>
                      </a:pPr>
                      <a:r>
                        <a:rPr lang="zh-CN" altLang="en-US" sz="1000" b="1" i="0" u="none" strike="noStrike">
                          <a:solidFill>
                            <a:srgbClr val="FFFFFF"/>
                          </a:solidFill>
                          <a:effectLst/>
                          <a:latin typeface="Calibri" panose="020F0502020204030204" pitchFamily="34" charset="0"/>
                          <a:ea typeface="宋体" panose="02010600030101010101" pitchFamily="2" charset="-122"/>
                        </a:rPr>
                        <a:t>前置工作包</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72C4"/>
                    </a:solidFill>
                  </a:tcPr>
                </a:tc>
                <a:extLst>
                  <a:ext uri="{0D108BD9-81ED-4DB2-BD59-A6C34878D82A}">
                    <a16:rowId xmlns:a16="http://schemas.microsoft.com/office/drawing/2014/main" val="2960337967"/>
                  </a:ext>
                </a:extLst>
              </a:tr>
              <a:tr h="174267">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需求分析与系统设计</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需求分析与系统设计阶段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项目经理 </a:t>
                      </a:r>
                      <a:r>
                        <a:rPr lang="en-US" altLang="zh-CN" sz="1000" b="1" i="0" u="none" strike="noStrike">
                          <a:solidFill>
                            <a:srgbClr val="000000"/>
                          </a:solidFill>
                          <a:effectLst/>
                          <a:latin typeface="Calibri" panose="020F0502020204030204" pitchFamily="34" charset="0"/>
                          <a:ea typeface="宋体" panose="02010600030101010101" pitchFamily="2" charset="-122"/>
                        </a:rPr>
                        <a:t>+ </a:t>
                      </a:r>
                      <a:r>
                        <a:rPr lang="zh-CN" altLang="en-US" sz="1000" b="1" i="0" u="none" strike="noStrike">
                          <a:solidFill>
                            <a:srgbClr val="000000"/>
                          </a:solidFill>
                          <a:effectLst/>
                          <a:latin typeface="Calibri" panose="020F0502020204030204" pitchFamily="34" charset="0"/>
                          <a:ea typeface="宋体" panose="02010600030101010101" pitchFamily="2" charset="-122"/>
                        </a:rPr>
                        <a:t>前后端开发工程师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80000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016973449"/>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需求调研与分析</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需求分析与系统设计阶段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项目经理</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63405633"/>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需求规格说明书编制</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需求分析与系统设计阶段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项目经理</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15000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616937302"/>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系统架构设计</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需求分析与系统设计阶段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089917661"/>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数据库设计</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需求分析与系统设计阶段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660588394"/>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sz="800" b="1" i="0" u="none" strike="noStrike">
                          <a:solidFill>
                            <a:srgbClr val="000000"/>
                          </a:solidFill>
                          <a:effectLst/>
                          <a:latin typeface="Calibri" panose="020F0502020204030204" pitchFamily="34" charset="0"/>
                          <a:ea typeface="宋体" panose="02010600030101010101" pitchFamily="2" charset="-122"/>
                        </a:rPr>
                        <a:t>UI </a:t>
                      </a:r>
                      <a:r>
                        <a:rPr lang="zh-CN" altLang="en-US" sz="800" b="1" i="0" u="none" strike="noStrike">
                          <a:solidFill>
                            <a:srgbClr val="000000"/>
                          </a:solidFill>
                          <a:effectLst/>
                          <a:latin typeface="Calibri" panose="020F0502020204030204" pitchFamily="34" charset="0"/>
                          <a:ea typeface="宋体" panose="02010600030101010101" pitchFamily="2" charset="-122"/>
                        </a:rPr>
                        <a:t>原型设计</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需求分析与系统设计阶段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前端开发工程师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8000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05973793"/>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1.6</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接口规范文档编制</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需求分析与系统设计阶段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前后端开发工程师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7000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1.3</a:t>
                      </a:r>
                      <a:r>
                        <a:rPr lang="zh-CN" altLang="en-US" sz="800" b="1" i="0" u="none" strike="noStrike">
                          <a:solidFill>
                            <a:srgbClr val="000000"/>
                          </a:solidFill>
                          <a:effectLst/>
                          <a:latin typeface="Calibri" panose="020F0502020204030204" pitchFamily="34" charset="0"/>
                          <a:ea typeface="宋体" panose="02010600030101010101" pitchFamily="2" charset="-122"/>
                        </a:rPr>
                        <a:t>、</a:t>
                      </a:r>
                      <a:r>
                        <a:rPr lang="en-US" altLang="zh-CN" sz="800" b="1" i="0" u="none" strike="noStrike">
                          <a:solidFill>
                            <a:srgbClr val="000000"/>
                          </a:solidFill>
                          <a:effectLst/>
                          <a:latin typeface="Calibri" panose="020F0502020204030204" pitchFamily="34" charset="0"/>
                          <a:ea typeface="宋体" panose="02010600030101010101" pitchFamily="2" charset="-122"/>
                        </a:rPr>
                        <a:t>1.5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79549162"/>
                  </a:ext>
                </a:extLst>
              </a:tr>
              <a:tr h="174267">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前后端开发与模块集成</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前后端开发工程师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7</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280000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1.6</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978458011"/>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前端开发</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前端开发工程师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90000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1.5</a:t>
                      </a:r>
                      <a:r>
                        <a:rPr lang="zh-CN" altLang="en-US" sz="800" b="1" i="0" u="none" strike="noStrike">
                          <a:solidFill>
                            <a:srgbClr val="000000"/>
                          </a:solidFill>
                          <a:effectLst/>
                          <a:latin typeface="Calibri" panose="020F0502020204030204" pitchFamily="34" charset="0"/>
                          <a:ea typeface="宋体" panose="02010600030101010101" pitchFamily="2" charset="-122"/>
                        </a:rPr>
                        <a:t>、</a:t>
                      </a:r>
                      <a:r>
                        <a:rPr lang="en-US" altLang="zh-CN" sz="800" b="1" i="0" u="none" strike="noStrike">
                          <a:solidFill>
                            <a:srgbClr val="000000"/>
                          </a:solidFill>
                          <a:effectLst/>
                          <a:latin typeface="Calibri" panose="020F0502020204030204" pitchFamily="34" charset="0"/>
                          <a:ea typeface="宋体" panose="02010600030101010101" pitchFamily="2" charset="-122"/>
                        </a:rPr>
                        <a:t>1.6</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830924891"/>
                  </a:ext>
                </a:extLst>
              </a:tr>
              <a:tr h="174267">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2.1.1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用户系统页面开发</a:t>
                      </a:r>
                    </a:p>
                  </a:txBody>
                  <a:tcPr marL="766773"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0.8</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24000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82510742"/>
                  </a:ext>
                </a:extLst>
              </a:tr>
              <a:tr h="174267">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2.1.2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翻译功能页面开发</a:t>
                      </a:r>
                    </a:p>
                  </a:txBody>
                  <a:tcPr marL="766773"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1.2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36000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2.1.1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23433878"/>
                  </a:ext>
                </a:extLst>
              </a:tr>
              <a:tr h="174267">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2.1.3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历史记录页面开发</a:t>
                      </a:r>
                    </a:p>
                  </a:txBody>
                  <a:tcPr marL="766773"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0.5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15000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2.1.2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454294856"/>
                  </a:ext>
                </a:extLst>
              </a:tr>
              <a:tr h="174267">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2.1.4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前端兼容性适配</a:t>
                      </a:r>
                    </a:p>
                  </a:txBody>
                  <a:tcPr marL="766773"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0.5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15000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2.1.3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79030265"/>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后端开发</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120000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1.3</a:t>
                      </a:r>
                      <a:r>
                        <a:rPr lang="zh-CN" altLang="en-US" sz="800" b="1" i="0" u="none" strike="noStrike">
                          <a:solidFill>
                            <a:srgbClr val="000000"/>
                          </a:solidFill>
                          <a:effectLst/>
                          <a:latin typeface="Calibri" panose="020F0502020204030204" pitchFamily="34" charset="0"/>
                          <a:ea typeface="宋体" panose="02010600030101010101" pitchFamily="2" charset="-122"/>
                        </a:rPr>
                        <a:t>、</a:t>
                      </a:r>
                      <a:r>
                        <a:rPr lang="en-US" altLang="zh-CN" sz="800" b="1" i="0" u="none" strike="noStrike">
                          <a:solidFill>
                            <a:srgbClr val="000000"/>
                          </a:solidFill>
                          <a:effectLst/>
                          <a:latin typeface="Calibri" panose="020F0502020204030204" pitchFamily="34" charset="0"/>
                          <a:ea typeface="宋体" panose="02010600030101010101" pitchFamily="2" charset="-122"/>
                        </a:rPr>
                        <a:t>1.6</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616610182"/>
                  </a:ext>
                </a:extLst>
              </a:tr>
              <a:tr h="174267">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2.2.1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用户管理模块开发</a:t>
                      </a:r>
                    </a:p>
                  </a:txBody>
                  <a:tcPr marL="766773"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0.7</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28000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588343667"/>
                  </a:ext>
                </a:extLst>
              </a:tr>
              <a:tr h="174267">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2.2.2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翻译服务模块开发</a:t>
                      </a:r>
                    </a:p>
                  </a:txBody>
                  <a:tcPr marL="766773"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1.2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48000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2.2.1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625380"/>
                  </a:ext>
                </a:extLst>
              </a:tr>
              <a:tr h="174267">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2.2.3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历史记录模块开发</a:t>
                      </a:r>
                    </a:p>
                  </a:txBody>
                  <a:tcPr marL="766773"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0.5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2.2.2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82894920"/>
                  </a:ext>
                </a:extLst>
              </a:tr>
              <a:tr h="174267">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2.2.4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基础后台模块开发</a:t>
                      </a:r>
                    </a:p>
                  </a:txBody>
                  <a:tcPr marL="766773"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zh-CN" altLang="en-US" sz="800" b="0" i="0" u="none" strike="noStrike">
                          <a:solidFill>
                            <a:srgbClr val="000000"/>
                          </a:solidFill>
                          <a:effectLst/>
                          <a:latin typeface="Calibri" panose="020F0502020204030204" pitchFamily="34" charset="0"/>
                          <a:ea typeface="宋体" panose="02010600030101010101" pitchFamily="2" charset="-122"/>
                        </a:rPr>
                        <a:t>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0.6</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24000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ctr">
                        <a:buNone/>
                      </a:pPr>
                      <a:r>
                        <a:rPr lang="en-US" altLang="zh-CN" sz="800" b="0" i="0" u="none" strike="noStrike">
                          <a:solidFill>
                            <a:srgbClr val="000000"/>
                          </a:solidFill>
                          <a:effectLst/>
                          <a:latin typeface="Calibri" panose="020F0502020204030204" pitchFamily="34" charset="0"/>
                          <a:ea typeface="宋体" panose="02010600030101010101" pitchFamily="2" charset="-122"/>
                        </a:rPr>
                        <a:t>2.2.3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41913328"/>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前后端联调</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前后端开发与模块集成阶段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前后端开发工程师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70000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2.1.4</a:t>
                      </a:r>
                      <a:r>
                        <a:rPr lang="zh-CN" altLang="en-US" sz="800" b="1" i="0" u="none" strike="noStrike">
                          <a:solidFill>
                            <a:srgbClr val="000000"/>
                          </a:solidFill>
                          <a:effectLst/>
                          <a:latin typeface="Calibri" panose="020F0502020204030204" pitchFamily="34" charset="0"/>
                          <a:ea typeface="宋体" panose="02010600030101010101" pitchFamily="2" charset="-122"/>
                        </a:rPr>
                        <a:t>、</a:t>
                      </a:r>
                      <a:r>
                        <a:rPr lang="en-US" altLang="zh-CN" sz="800" b="1" i="0" u="none" strike="noStrike">
                          <a:solidFill>
                            <a:srgbClr val="000000"/>
                          </a:solidFill>
                          <a:effectLst/>
                          <a:latin typeface="Calibri" panose="020F0502020204030204" pitchFamily="34" charset="0"/>
                          <a:ea typeface="宋体" panose="02010600030101010101" pitchFamily="2" charset="-122"/>
                        </a:rPr>
                        <a:t>2.2.4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923606356"/>
                  </a:ext>
                </a:extLst>
              </a:tr>
              <a:tr h="324382">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测试、优化与安全审计</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测试、优化与安全审计阶段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测试 </a:t>
                      </a:r>
                      <a:r>
                        <a:rPr lang="en-US" altLang="zh-CN" sz="1000" b="1" i="0" u="none" strike="noStrike">
                          <a:solidFill>
                            <a:srgbClr val="000000"/>
                          </a:solidFill>
                          <a:effectLst/>
                          <a:latin typeface="Calibri" panose="020F0502020204030204" pitchFamily="34" charset="0"/>
                          <a:ea typeface="宋体" panose="02010600030101010101" pitchFamily="2" charset="-122"/>
                        </a:rPr>
                        <a:t>/ </a:t>
                      </a:r>
                      <a:r>
                        <a:rPr lang="zh-CN" altLang="en-US" sz="1000" b="1" i="0" u="none" strike="noStrike">
                          <a:solidFill>
                            <a:srgbClr val="000000"/>
                          </a:solidFill>
                          <a:effectLst/>
                          <a:latin typeface="Calibri" panose="020F0502020204030204" pitchFamily="34" charset="0"/>
                          <a:ea typeface="宋体" panose="02010600030101010101" pitchFamily="2" charset="-122"/>
                        </a:rPr>
                        <a:t>运维工程师 </a:t>
                      </a:r>
                      <a:r>
                        <a:rPr lang="en-US" altLang="zh-CN" sz="1000" b="1" i="0" u="none" strike="noStrike">
                          <a:solidFill>
                            <a:srgbClr val="000000"/>
                          </a:solidFill>
                          <a:effectLst/>
                          <a:latin typeface="Calibri" panose="020F0502020204030204" pitchFamily="34" charset="0"/>
                          <a:ea typeface="宋体" panose="02010600030101010101" pitchFamily="2" charset="-122"/>
                        </a:rPr>
                        <a:t>+ </a:t>
                      </a:r>
                      <a:r>
                        <a:rPr lang="zh-CN" altLang="en-US" sz="1000" b="1" i="0" u="none" strike="noStrike">
                          <a:solidFill>
                            <a:srgbClr val="000000"/>
                          </a:solidFill>
                          <a:effectLst/>
                          <a:latin typeface="Calibri" panose="020F0502020204030204" pitchFamily="34" charset="0"/>
                          <a:ea typeface="宋体" panose="02010600030101010101" pitchFamily="2" charset="-122"/>
                        </a:rPr>
                        <a:t>前后端开发工程师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60000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2.3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623930904"/>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功能测试</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测试、优化与安全审计阶段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运维工程师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068427120"/>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性能测试与优化</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测试、优化与安全审计阶段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运维工程师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256074180"/>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安全测试与审计</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测试、优化与安全审计阶段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运维工程师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268098333"/>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兼容性测试与优化</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测试、优化与安全审计阶段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运维工程师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前端开发工程师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848507553"/>
                  </a:ext>
                </a:extLst>
              </a:tr>
              <a:tr h="174267">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部署上线与发布准备</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部署上线与发布准备阶段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zh-CN" altLang="en-US" sz="1000" b="1" i="0" u="none" strike="noStrike">
                          <a:solidFill>
                            <a:srgbClr val="000000"/>
                          </a:solidFill>
                          <a:effectLst/>
                          <a:latin typeface="Calibri" panose="020F0502020204030204" pitchFamily="34" charset="0"/>
                          <a:ea typeface="宋体" panose="02010600030101010101" pitchFamily="2" charset="-122"/>
                        </a:rPr>
                        <a:t>全体成员</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80000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tc>
                  <a:txBody>
                    <a:bodyPr/>
                    <a:lstStyle/>
                    <a:p>
                      <a:pPr algn="l" fontAlgn="ctr">
                        <a:buNone/>
                      </a:pPr>
                      <a:r>
                        <a:rPr lang="en-US" altLang="zh-CN" sz="1000" b="1" i="0" u="none" strike="noStrike">
                          <a:solidFill>
                            <a:srgbClr val="000000"/>
                          </a:solidFill>
                          <a:effectLst/>
                          <a:latin typeface="Calibri" panose="020F0502020204030204" pitchFamily="34" charset="0"/>
                          <a:ea typeface="宋体" panose="02010600030101010101" pitchFamily="2" charset="-122"/>
                        </a:rPr>
                        <a:t>3.4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7E6E6"/>
                    </a:solidFill>
                  </a:tcPr>
                </a:tc>
                <a:extLst>
                  <a:ext uri="{0D108BD9-81ED-4DB2-BD59-A6C34878D82A}">
                    <a16:rowId xmlns:a16="http://schemas.microsoft.com/office/drawing/2014/main" val="3114151708"/>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4.1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生产环境搭建</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部署上线与发布准备阶段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运维工程师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25000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3.4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649577145"/>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4.2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项目部署与配置</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部署上线与发布准备阶段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测试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运维工程师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后端开发工程师</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0.7</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25000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4.1</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255952672"/>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4.3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文档编制与移交</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部署上线与发布准备阶段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全体成员</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0.5</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20000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4.2</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3848361176"/>
                  </a:ext>
                </a:extLst>
              </a:tr>
              <a:tr h="174267">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4.4</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上线验收与发布</a:t>
                      </a:r>
                    </a:p>
                  </a:txBody>
                  <a:tcPr marL="383387"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部署上线与发布准备阶段</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zh-CN" altLang="en-US" sz="800" b="1" i="0" u="none" strike="noStrike">
                          <a:solidFill>
                            <a:srgbClr val="000000"/>
                          </a:solidFill>
                          <a:effectLst/>
                          <a:latin typeface="Calibri" panose="020F0502020204030204" pitchFamily="34" charset="0"/>
                          <a:ea typeface="宋体" panose="02010600030101010101" pitchFamily="2" charset="-122"/>
                        </a:rPr>
                        <a:t>项目经理 </a:t>
                      </a:r>
                      <a:r>
                        <a:rPr lang="en-US" altLang="zh-CN" sz="800" b="1" i="0" u="none" strike="noStrike">
                          <a:solidFill>
                            <a:srgbClr val="000000"/>
                          </a:solidFill>
                          <a:effectLst/>
                          <a:latin typeface="Calibri" panose="020F0502020204030204" pitchFamily="34" charset="0"/>
                          <a:ea typeface="宋体" panose="02010600030101010101" pitchFamily="2" charset="-122"/>
                        </a:rPr>
                        <a:t>+ </a:t>
                      </a:r>
                      <a:r>
                        <a:rPr lang="zh-CN" altLang="en-US" sz="800" b="1" i="0" u="none" strike="noStrike">
                          <a:solidFill>
                            <a:srgbClr val="000000"/>
                          </a:solidFill>
                          <a:effectLst/>
                          <a:latin typeface="Calibri" panose="020F0502020204030204" pitchFamily="34" charset="0"/>
                          <a:ea typeface="宋体" panose="02010600030101010101" pitchFamily="2" charset="-122"/>
                        </a:rPr>
                        <a:t>甲方</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0.3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10000</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l" fontAlgn="ctr">
                        <a:buNone/>
                      </a:pPr>
                      <a:r>
                        <a:rPr lang="en-US" altLang="zh-CN" sz="800" b="1" i="0" u="none" strike="noStrike">
                          <a:solidFill>
                            <a:srgbClr val="000000"/>
                          </a:solidFill>
                          <a:effectLst/>
                          <a:latin typeface="Calibri" panose="020F0502020204030204" pitchFamily="34" charset="0"/>
                          <a:ea typeface="宋体" panose="02010600030101010101" pitchFamily="2" charset="-122"/>
                        </a:rPr>
                        <a:t>4.3</a:t>
                      </a:r>
                    </a:p>
                  </a:txBody>
                  <a:tcPr marL="5809" marR="5809" marT="5809"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1369418227"/>
                  </a:ext>
                </a:extLst>
              </a:tr>
              <a:tr h="174267">
                <a:tc>
                  <a:txBody>
                    <a:bodyPr/>
                    <a:lstStyle/>
                    <a:p>
                      <a:pPr algn="l" fontAlgn="b">
                        <a:buNone/>
                      </a:pPr>
                      <a:r>
                        <a:rPr lang="zh-CN" altLang="en-US" sz="1000" b="1" i="0" u="none" strike="noStrike">
                          <a:solidFill>
                            <a:srgbClr val="000000"/>
                          </a:solidFill>
                          <a:effectLst/>
                          <a:latin typeface="Calibri" panose="020F0502020204030204" pitchFamily="34" charset="0"/>
                          <a:ea typeface="宋体" panose="02010600030101010101" pitchFamily="2" charset="-122"/>
                        </a:rPr>
                        <a:t>合计</a:t>
                      </a:r>
                    </a:p>
                  </a:txBody>
                  <a:tcPr marL="5809" marR="5809" marT="58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buNone/>
                      </a:pPr>
                      <a:r>
                        <a:rPr lang="zh-CN" altLang="en-US" sz="1000" b="0" i="0" u="none" strike="noStrike">
                          <a:solidFill>
                            <a:srgbClr val="000000"/>
                          </a:solidFill>
                          <a:effectLst/>
                          <a:latin typeface="宋体" panose="02010600030101010101" pitchFamily="2" charset="-122"/>
                          <a:ea typeface="宋体" panose="02010600030101010101" pitchFamily="2" charset="-122"/>
                        </a:rPr>
                        <a:t>　</a:t>
                      </a:r>
                    </a:p>
                  </a:txBody>
                  <a:tcPr marL="5809" marR="5809" marT="58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buNone/>
                      </a:pPr>
                      <a:r>
                        <a:rPr lang="zh-CN" altLang="en-US" sz="1000" b="0" i="0" u="none" strike="noStrike">
                          <a:solidFill>
                            <a:srgbClr val="000000"/>
                          </a:solidFill>
                          <a:effectLst/>
                          <a:latin typeface="宋体" panose="02010600030101010101" pitchFamily="2" charset="-122"/>
                          <a:ea typeface="宋体" panose="02010600030101010101" pitchFamily="2" charset="-122"/>
                        </a:rPr>
                        <a:t>　</a:t>
                      </a:r>
                    </a:p>
                  </a:txBody>
                  <a:tcPr marL="5809" marR="5809" marT="58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buNone/>
                      </a:pPr>
                      <a:r>
                        <a:rPr lang="zh-CN" altLang="en-US" sz="1000" b="0" i="0" u="none" strike="noStrike">
                          <a:solidFill>
                            <a:srgbClr val="000000"/>
                          </a:solidFill>
                          <a:effectLst/>
                          <a:latin typeface="宋体" panose="02010600030101010101" pitchFamily="2" charset="-122"/>
                          <a:ea typeface="宋体" panose="02010600030101010101" pitchFamily="2" charset="-122"/>
                        </a:rPr>
                        <a:t>　</a:t>
                      </a:r>
                    </a:p>
                  </a:txBody>
                  <a:tcPr marL="5809" marR="5809" marT="58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buNone/>
                      </a:pPr>
                      <a:r>
                        <a:rPr lang="en-US" altLang="zh-CN" sz="1000" b="1" i="0" u="none" strike="noStrike">
                          <a:solidFill>
                            <a:srgbClr val="000000"/>
                          </a:solidFill>
                          <a:effectLst/>
                          <a:latin typeface="Calibri" panose="020F0502020204030204" pitchFamily="34" charset="0"/>
                          <a:ea typeface="宋体" panose="02010600030101010101" pitchFamily="2" charset="-122"/>
                        </a:rPr>
                        <a:t>14</a:t>
                      </a:r>
                    </a:p>
                  </a:txBody>
                  <a:tcPr marL="5809" marR="5809" marT="58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r" fontAlgn="b">
                        <a:buNone/>
                      </a:pPr>
                      <a:r>
                        <a:rPr lang="en-US" altLang="zh-CN" sz="1000" b="1" i="0" u="none" strike="noStrike">
                          <a:solidFill>
                            <a:srgbClr val="000000"/>
                          </a:solidFill>
                          <a:effectLst/>
                          <a:latin typeface="Calibri" panose="020F0502020204030204" pitchFamily="34" charset="0"/>
                          <a:ea typeface="宋体" panose="02010600030101010101" pitchFamily="2" charset="-122"/>
                        </a:rPr>
                        <a:t>500000</a:t>
                      </a:r>
                    </a:p>
                  </a:txBody>
                  <a:tcPr marL="5809" marR="5809" marT="58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tc>
                  <a:txBody>
                    <a:bodyPr/>
                    <a:lstStyle/>
                    <a:p>
                      <a:pPr algn="l" fontAlgn="b">
                        <a:buNone/>
                      </a:pPr>
                      <a:r>
                        <a:rPr lang="zh-CN" altLang="en-US" sz="1000" b="0" i="0" u="none" strike="noStrike" dirty="0">
                          <a:solidFill>
                            <a:srgbClr val="000000"/>
                          </a:solidFill>
                          <a:effectLst/>
                          <a:latin typeface="宋体" panose="02010600030101010101" pitchFamily="2" charset="-122"/>
                          <a:ea typeface="宋体" panose="02010600030101010101" pitchFamily="2" charset="-122"/>
                        </a:rPr>
                        <a:t>　</a:t>
                      </a:r>
                    </a:p>
                  </a:txBody>
                  <a:tcPr marL="5809" marR="5809" marT="5809"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3319522064"/>
                  </a:ext>
                </a:extLst>
              </a:tr>
            </a:tbl>
          </a:graphicData>
        </a:graphic>
      </p:graphicFrame>
    </p:spTree>
    <p:extLst>
      <p:ext uri="{BB962C8B-B14F-4D97-AF65-F5344CB8AC3E}">
        <p14:creationId xmlns:p14="http://schemas.microsoft.com/office/powerpoint/2010/main" val="2800134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00.1751968503937,&quot;left&quot;:109.2532283464567,&quot;top&quot;:146.72771653543307,&quot;width&quot;:741.4937795275591}"/>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154.08149606299213,&quot;left&quot;:121.93188976377954,&quot;top&quot;:218.91259842519685,&quot;width&quot;:716.1362992125985}"/>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7C15D"/>
      </a:accent4>
      <a:accent5>
        <a:srgbClr val="5B9BD5"/>
      </a:accent5>
      <a:accent6>
        <a:srgbClr val="70AD47"/>
      </a:accent6>
      <a:hlink>
        <a:srgbClr val="0563C1"/>
      </a:hlink>
      <a:folHlink>
        <a:srgbClr val="954F72"/>
      </a:folHlink>
    </a:clrScheme>
    <a:fontScheme name="自定义 2">
      <a:majorFont>
        <a:latin typeface="思源黑体 CN Bold"/>
        <a:ea typeface="思源黑体 CN Bold"/>
        <a:cs typeface=""/>
      </a:majorFont>
      <a:minorFont>
        <a:latin typeface="思源黑体 CN Bold"/>
        <a:ea typeface="思源黑体 CN Bold"/>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3187C6"/>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388</TotalTime>
  <Words>2829</Words>
  <Application>Microsoft Office PowerPoint</Application>
  <PresentationFormat>宽屏</PresentationFormat>
  <Paragraphs>719</Paragraphs>
  <Slides>26</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26</vt:i4>
      </vt:variant>
    </vt:vector>
  </HeadingPairs>
  <TitlesOfParts>
    <vt:vector size="36" baseType="lpstr">
      <vt:lpstr>宋体</vt:lpstr>
      <vt:lpstr>思源黑体 CN Bold</vt:lpstr>
      <vt:lpstr>Times New Roman</vt:lpstr>
      <vt:lpstr>Segoe UI Symbol</vt:lpstr>
      <vt:lpstr>Microsoft YaHei UI</vt:lpstr>
      <vt:lpstr>Calibri</vt:lpstr>
      <vt:lpstr>微软雅黑</vt:lpstr>
      <vt:lpstr>Arial</vt:lpstr>
      <vt:lpstr>Office 主题​​</vt:lpstr>
      <vt:lpstr>Document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M19162</dc:creator>
  <cp:lastModifiedBy>江峰 谢</cp:lastModifiedBy>
  <cp:revision>416</cp:revision>
  <dcterms:created xsi:type="dcterms:W3CDTF">2022-06-07T07:57:00Z</dcterms:created>
  <dcterms:modified xsi:type="dcterms:W3CDTF">2026-01-15T13:37:26Z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DF8EAC252962498397AA4F53FA073B3B_11</vt:lpwstr>
  </property>
  <property fmtid="{D5CDD505-2E9C-101B-9397-08002B2CF9AE}" pid="3" name="KSOProductBuildVer">
    <vt:lpwstr>2052-12.1.0.24034</vt:lpwstr>
  </property>
  <property fmtid="{D5CDD505-2E9C-101B-9397-08002B2CF9AE}" pid="4" name="KSOTemplateUUID">
    <vt:lpwstr>v1.0_mb_yLpHW7NDqDQGI0dhjKS5eg==</vt:lpwstr>
  </property>
</Properties>
</file>